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57" r:id="rId10"/>
    <p:sldId id="25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CDA750-4443-43CA-8649-28928B91E054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0FCCF454-915E-46FD-ABF8-A78262C84795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Technology</a:t>
          </a:r>
          <a:endParaRPr lang="ko-KR" altLang="en-US" sz="2400" dirty="0"/>
        </a:p>
      </dgm:t>
    </dgm:pt>
    <dgm:pt modelId="{51B7DBCF-CFCA-4204-8779-788E47425589}" type="parTrans" cxnId="{33BBD508-0C20-4CE6-9AA5-AE50163C4C65}">
      <dgm:prSet/>
      <dgm:spPr/>
      <dgm:t>
        <a:bodyPr/>
        <a:lstStyle/>
        <a:p>
          <a:pPr latinLnBrk="1"/>
          <a:endParaRPr lang="ko-KR" altLang="en-US"/>
        </a:p>
      </dgm:t>
    </dgm:pt>
    <dgm:pt modelId="{B6F5AD6D-7D08-479B-807C-6F329C388F9E}" type="sibTrans" cxnId="{33BBD508-0C20-4CE6-9AA5-AE50163C4C65}">
      <dgm:prSet/>
      <dgm:spPr/>
      <dgm:t>
        <a:bodyPr/>
        <a:lstStyle/>
        <a:p>
          <a:pPr latinLnBrk="1"/>
          <a:endParaRPr lang="ko-KR" altLang="en-US"/>
        </a:p>
      </dgm:t>
    </dgm:pt>
    <dgm:pt modelId="{3CFBD7EA-3C10-46A4-8D86-8570E98A6A0B}">
      <dgm:prSet phldrT="[텍스트]" custT="1"/>
      <dgm:spPr/>
      <dgm:t>
        <a:bodyPr/>
        <a:lstStyle/>
        <a:p>
          <a:pPr latinLnBrk="1"/>
          <a:r>
            <a:rPr lang="en-US" altLang="ko-KR" sz="2400" dirty="0" smtClean="0"/>
            <a:t>Applications</a:t>
          </a:r>
          <a:endParaRPr lang="ko-KR" altLang="en-US" sz="2400" dirty="0"/>
        </a:p>
      </dgm:t>
    </dgm:pt>
    <dgm:pt modelId="{41A17F46-3006-4F73-B293-FE7CFCC1B6B8}" type="parTrans" cxnId="{0CE5782A-BC13-4AB2-9731-7C73FEB1F117}">
      <dgm:prSet/>
      <dgm:spPr/>
      <dgm:t>
        <a:bodyPr/>
        <a:lstStyle/>
        <a:p>
          <a:pPr latinLnBrk="1"/>
          <a:endParaRPr lang="ko-KR" altLang="en-US"/>
        </a:p>
      </dgm:t>
    </dgm:pt>
    <dgm:pt modelId="{727E0D0C-76B4-4292-8817-547A8CBB08E0}" type="sibTrans" cxnId="{0CE5782A-BC13-4AB2-9731-7C73FEB1F117}">
      <dgm:prSet/>
      <dgm:spPr/>
      <dgm:t>
        <a:bodyPr/>
        <a:lstStyle/>
        <a:p>
          <a:pPr latinLnBrk="1"/>
          <a:endParaRPr lang="ko-KR" altLang="en-US"/>
        </a:p>
      </dgm:t>
    </dgm:pt>
    <dgm:pt modelId="{F6ADFDDC-26B9-462B-AC4E-27B95BB308FF}">
      <dgm:prSet phldrT="[텍스트]"/>
      <dgm:spPr/>
      <dgm:t>
        <a:bodyPr/>
        <a:lstStyle/>
        <a:p>
          <a:pPr latinLnBrk="1"/>
          <a:r>
            <a:rPr lang="en-US" altLang="ko-KR" dirty="0" smtClean="0"/>
            <a:t>Infrastructure</a:t>
          </a:r>
          <a:endParaRPr lang="ko-KR" altLang="en-US" dirty="0"/>
        </a:p>
      </dgm:t>
    </dgm:pt>
    <dgm:pt modelId="{234C19C1-0377-4EAF-ACF0-779E6700A969}" type="parTrans" cxnId="{D022B51A-F8EB-4D00-8749-75486162A739}">
      <dgm:prSet/>
      <dgm:spPr/>
      <dgm:t>
        <a:bodyPr/>
        <a:lstStyle/>
        <a:p>
          <a:pPr latinLnBrk="1"/>
          <a:endParaRPr lang="ko-KR" altLang="en-US"/>
        </a:p>
      </dgm:t>
    </dgm:pt>
    <dgm:pt modelId="{B7E5CEEA-9DA9-4503-99B7-0DA1DE7E01A3}" type="sibTrans" cxnId="{D022B51A-F8EB-4D00-8749-75486162A739}">
      <dgm:prSet/>
      <dgm:spPr/>
      <dgm:t>
        <a:bodyPr/>
        <a:lstStyle/>
        <a:p>
          <a:pPr latinLnBrk="1"/>
          <a:endParaRPr lang="ko-KR" altLang="en-US"/>
        </a:p>
      </dgm:t>
    </dgm:pt>
    <dgm:pt modelId="{8850421D-1D09-4E3D-ADF6-52910D2BA418}" type="pres">
      <dgm:prSet presAssocID="{C5CDA750-4443-43CA-8649-28928B91E054}" presName="Name0" presStyleCnt="0">
        <dgm:presLayoutVars>
          <dgm:dir/>
          <dgm:resizeHandles val="exact"/>
        </dgm:presLayoutVars>
      </dgm:prSet>
      <dgm:spPr/>
    </dgm:pt>
    <dgm:pt modelId="{0DB513AB-6B08-468A-BFF3-D72E0E4C61A2}" type="pres">
      <dgm:prSet presAssocID="{C5CDA750-4443-43CA-8649-28928B91E054}" presName="vNodes" presStyleCnt="0"/>
      <dgm:spPr/>
    </dgm:pt>
    <dgm:pt modelId="{908DDFB1-A948-4EA6-90D4-33B3BD3547BE}" type="pres">
      <dgm:prSet presAssocID="{0FCCF454-915E-46FD-ABF8-A78262C84795}" presName="node" presStyleLbl="node1" presStyleIdx="0" presStyleCnt="3" custScaleX="1644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92036C-FC59-4EFD-91EC-921616397848}" type="pres">
      <dgm:prSet presAssocID="{B6F5AD6D-7D08-479B-807C-6F329C388F9E}" presName="spacerT" presStyleCnt="0"/>
      <dgm:spPr/>
    </dgm:pt>
    <dgm:pt modelId="{3BCEE877-5E0E-4F16-91A2-F2AC9C1B0887}" type="pres">
      <dgm:prSet presAssocID="{B6F5AD6D-7D08-479B-807C-6F329C388F9E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622A57D9-D2DC-4D19-9F79-385B894A9638}" type="pres">
      <dgm:prSet presAssocID="{B6F5AD6D-7D08-479B-807C-6F329C388F9E}" presName="spacerB" presStyleCnt="0"/>
      <dgm:spPr/>
    </dgm:pt>
    <dgm:pt modelId="{2F142A3C-4C44-480C-AEC9-1C9BD0B50445}" type="pres">
      <dgm:prSet presAssocID="{3CFBD7EA-3C10-46A4-8D86-8570E98A6A0B}" presName="node" presStyleLbl="node1" presStyleIdx="1" presStyleCnt="3" custScaleX="16441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89A4DF-0F4E-417F-89BF-D89A9D4778AD}" type="pres">
      <dgm:prSet presAssocID="{C5CDA750-4443-43CA-8649-28928B91E054}" presName="sibTransLas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238F778B-AD73-4DFE-ACEC-266E26DD8216}" type="pres">
      <dgm:prSet presAssocID="{C5CDA750-4443-43CA-8649-28928B91E054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123E806A-022A-45BE-8EE7-8B6B6B9DD2EA}" type="pres">
      <dgm:prSet presAssocID="{C5CDA750-4443-43CA-8649-28928B91E054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CAA3573-FB74-47C6-9190-7D5962B11F84}" type="presOf" srcId="{C5CDA750-4443-43CA-8649-28928B91E054}" destId="{8850421D-1D09-4E3D-ADF6-52910D2BA418}" srcOrd="0" destOrd="0" presId="urn:microsoft.com/office/officeart/2005/8/layout/equation2"/>
    <dgm:cxn modelId="{33BBD508-0C20-4CE6-9AA5-AE50163C4C65}" srcId="{C5CDA750-4443-43CA-8649-28928B91E054}" destId="{0FCCF454-915E-46FD-ABF8-A78262C84795}" srcOrd="0" destOrd="0" parTransId="{51B7DBCF-CFCA-4204-8779-788E47425589}" sibTransId="{B6F5AD6D-7D08-479B-807C-6F329C388F9E}"/>
    <dgm:cxn modelId="{0CE5782A-BC13-4AB2-9731-7C73FEB1F117}" srcId="{C5CDA750-4443-43CA-8649-28928B91E054}" destId="{3CFBD7EA-3C10-46A4-8D86-8570E98A6A0B}" srcOrd="1" destOrd="0" parTransId="{41A17F46-3006-4F73-B293-FE7CFCC1B6B8}" sibTransId="{727E0D0C-76B4-4292-8817-547A8CBB08E0}"/>
    <dgm:cxn modelId="{D022B51A-F8EB-4D00-8749-75486162A739}" srcId="{C5CDA750-4443-43CA-8649-28928B91E054}" destId="{F6ADFDDC-26B9-462B-AC4E-27B95BB308FF}" srcOrd="2" destOrd="0" parTransId="{234C19C1-0377-4EAF-ACF0-779E6700A969}" sibTransId="{B7E5CEEA-9DA9-4503-99B7-0DA1DE7E01A3}"/>
    <dgm:cxn modelId="{4633769B-9A43-4D26-82E9-C68FE3618AB3}" type="presOf" srcId="{F6ADFDDC-26B9-462B-AC4E-27B95BB308FF}" destId="{123E806A-022A-45BE-8EE7-8B6B6B9DD2EA}" srcOrd="0" destOrd="0" presId="urn:microsoft.com/office/officeart/2005/8/layout/equation2"/>
    <dgm:cxn modelId="{4CE60F8D-6274-4AEC-B995-8EE1B812FE71}" type="presOf" srcId="{727E0D0C-76B4-4292-8817-547A8CBB08E0}" destId="{D789A4DF-0F4E-417F-89BF-D89A9D4778AD}" srcOrd="0" destOrd="0" presId="urn:microsoft.com/office/officeart/2005/8/layout/equation2"/>
    <dgm:cxn modelId="{EF7E121D-F37D-4096-BFB7-6512821BA2CA}" type="presOf" srcId="{0FCCF454-915E-46FD-ABF8-A78262C84795}" destId="{908DDFB1-A948-4EA6-90D4-33B3BD3547BE}" srcOrd="0" destOrd="0" presId="urn:microsoft.com/office/officeart/2005/8/layout/equation2"/>
    <dgm:cxn modelId="{62B3983B-167B-463D-A226-C282885CFAC3}" type="presOf" srcId="{727E0D0C-76B4-4292-8817-547A8CBB08E0}" destId="{238F778B-AD73-4DFE-ACEC-266E26DD8216}" srcOrd="1" destOrd="0" presId="urn:microsoft.com/office/officeart/2005/8/layout/equation2"/>
    <dgm:cxn modelId="{14CCE77A-CC2B-4DEB-8D88-AFD996F4E502}" type="presOf" srcId="{B6F5AD6D-7D08-479B-807C-6F329C388F9E}" destId="{3BCEE877-5E0E-4F16-91A2-F2AC9C1B0887}" srcOrd="0" destOrd="0" presId="urn:microsoft.com/office/officeart/2005/8/layout/equation2"/>
    <dgm:cxn modelId="{7C3EF65A-E60B-42B3-99F1-90DBC0AAA68D}" type="presOf" srcId="{3CFBD7EA-3C10-46A4-8D86-8570E98A6A0B}" destId="{2F142A3C-4C44-480C-AEC9-1C9BD0B50445}" srcOrd="0" destOrd="0" presId="urn:microsoft.com/office/officeart/2005/8/layout/equation2"/>
    <dgm:cxn modelId="{77C7458F-7357-4E53-8DCF-0F845447D1DE}" type="presParOf" srcId="{8850421D-1D09-4E3D-ADF6-52910D2BA418}" destId="{0DB513AB-6B08-468A-BFF3-D72E0E4C61A2}" srcOrd="0" destOrd="0" presId="urn:microsoft.com/office/officeart/2005/8/layout/equation2"/>
    <dgm:cxn modelId="{B527D45B-6980-4584-9ECC-976BE4E90D14}" type="presParOf" srcId="{0DB513AB-6B08-468A-BFF3-D72E0E4C61A2}" destId="{908DDFB1-A948-4EA6-90D4-33B3BD3547BE}" srcOrd="0" destOrd="0" presId="urn:microsoft.com/office/officeart/2005/8/layout/equation2"/>
    <dgm:cxn modelId="{06E8F1B4-12C2-45E6-9076-E09F558BFFFF}" type="presParOf" srcId="{0DB513AB-6B08-468A-BFF3-D72E0E4C61A2}" destId="{D192036C-FC59-4EFD-91EC-921616397848}" srcOrd="1" destOrd="0" presId="urn:microsoft.com/office/officeart/2005/8/layout/equation2"/>
    <dgm:cxn modelId="{0C44B0D0-43A0-48D6-B489-CD3BFF445399}" type="presParOf" srcId="{0DB513AB-6B08-468A-BFF3-D72E0E4C61A2}" destId="{3BCEE877-5E0E-4F16-91A2-F2AC9C1B0887}" srcOrd="2" destOrd="0" presId="urn:microsoft.com/office/officeart/2005/8/layout/equation2"/>
    <dgm:cxn modelId="{CA049833-4BCE-45F2-8487-B5314E59B665}" type="presParOf" srcId="{0DB513AB-6B08-468A-BFF3-D72E0E4C61A2}" destId="{622A57D9-D2DC-4D19-9F79-385B894A9638}" srcOrd="3" destOrd="0" presId="urn:microsoft.com/office/officeart/2005/8/layout/equation2"/>
    <dgm:cxn modelId="{A7BF2C50-1FF8-4C69-934C-F63DED76D8B6}" type="presParOf" srcId="{0DB513AB-6B08-468A-BFF3-D72E0E4C61A2}" destId="{2F142A3C-4C44-480C-AEC9-1C9BD0B50445}" srcOrd="4" destOrd="0" presId="urn:microsoft.com/office/officeart/2005/8/layout/equation2"/>
    <dgm:cxn modelId="{1CD45186-F476-4B0F-940C-A15F4BA22B9E}" type="presParOf" srcId="{8850421D-1D09-4E3D-ADF6-52910D2BA418}" destId="{D789A4DF-0F4E-417F-89BF-D89A9D4778AD}" srcOrd="1" destOrd="0" presId="urn:microsoft.com/office/officeart/2005/8/layout/equation2"/>
    <dgm:cxn modelId="{488D5AB3-72C5-4596-9934-EF6A34F986EA}" type="presParOf" srcId="{D789A4DF-0F4E-417F-89BF-D89A9D4778AD}" destId="{238F778B-AD73-4DFE-ACEC-266E26DD8216}" srcOrd="0" destOrd="0" presId="urn:microsoft.com/office/officeart/2005/8/layout/equation2"/>
    <dgm:cxn modelId="{8CF3C9F4-46B2-4F52-850A-5D49EC59AE86}" type="presParOf" srcId="{8850421D-1D09-4E3D-ADF6-52910D2BA418}" destId="{123E806A-022A-45BE-8EE7-8B6B6B9DD2EA}" srcOrd="2" destOrd="0" presId="urn:microsoft.com/office/officeart/2005/8/layout/equati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10979AD-668F-4814-922B-7B3DDFE3055D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BDE2497-9AAA-4D85-9CCD-30BFC2C1044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ko-KR" altLang="en-US" dirty="0" smtClean="0"/>
              <a:t>시스템 컴포넌트 나열</a:t>
            </a:r>
            <a:r>
              <a:rPr lang="en-US" altLang="ko-KR" dirty="0" smtClean="0"/>
              <a:t>. </a:t>
            </a:r>
          </a:p>
          <a:p>
            <a:pPr>
              <a:buFontTx/>
              <a:buNone/>
            </a:pPr>
            <a:r>
              <a:rPr lang="en-US" altLang="ko-KR" baseline="0" dirty="0" smtClean="0"/>
              <a:t>&gt;&gt;</a:t>
            </a:r>
            <a:r>
              <a:rPr lang="ko-KR" altLang="en-US" baseline="0" dirty="0" smtClean="0"/>
              <a:t>포탈서비스 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en-US" altLang="ko-KR" dirty="0" smtClean="0"/>
              <a:t>   -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데스크톱 기반 포털</a:t>
            </a:r>
            <a:endParaRPr lang="en-US" altLang="ko-KR" baseline="0" dirty="0" smtClean="0"/>
          </a:p>
          <a:p>
            <a:pPr>
              <a:buFontTx/>
              <a:buNone/>
            </a:pPr>
            <a:r>
              <a:rPr lang="en-US" altLang="ko-KR" baseline="0" dirty="0" smtClean="0"/>
              <a:t>   - </a:t>
            </a:r>
            <a:r>
              <a:rPr lang="ko-KR" altLang="en-US" baseline="0" dirty="0" err="1" smtClean="0"/>
              <a:t>모바일</a:t>
            </a:r>
            <a:r>
              <a:rPr lang="ko-KR" altLang="en-US" baseline="0" dirty="0" smtClean="0"/>
              <a:t> 기반 포털</a:t>
            </a:r>
            <a:endParaRPr lang="en-US" altLang="ko-KR" baseline="0" dirty="0" smtClean="0"/>
          </a:p>
          <a:p>
            <a:pPr>
              <a:buFontTx/>
              <a:buNone/>
            </a:pPr>
            <a:endParaRPr lang="ko-KR" altLang="en-US" dirty="0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69BDDB8-A142-4995-8D3F-13F5F47E4EA0}" type="slidenum">
              <a:rPr lang="ko-KR" altLang="en-US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mtClean="0"/>
              <a:t>우측 상단의 사진은 </a:t>
            </a:r>
            <a:r>
              <a:rPr lang="en-US" altLang="ko-KR" smtClean="0"/>
              <a:t>CFD </a:t>
            </a:r>
            <a:r>
              <a:rPr lang="ko-KR" altLang="en-US" smtClean="0"/>
              <a:t>데이터가 가상으로 격자화 된 공간에 맞추어 들어오는 것을 의미 함</a:t>
            </a:r>
            <a:endParaRPr lang="en-US" altLang="ko-KR" smtClean="0"/>
          </a:p>
          <a:p>
            <a:pPr>
              <a:buFontTx/>
              <a:buChar char="-"/>
            </a:pPr>
            <a:r>
              <a:rPr lang="en-US" altLang="ko-KR" baseline="0" smtClean="0"/>
              <a:t> </a:t>
            </a:r>
            <a:r>
              <a:rPr lang="ko-KR" altLang="en-US" baseline="0" smtClean="0"/>
              <a:t>하단의 사진은 유저가 특정 값을 가지는 공간을 추출할 경우</a:t>
            </a:r>
            <a:r>
              <a:rPr lang="en-US" altLang="ko-KR" baseline="0" smtClean="0"/>
              <a:t>, NPR(</a:t>
            </a:r>
            <a:r>
              <a:rPr lang="ko-KR" altLang="en-US" baseline="0" smtClean="0"/>
              <a:t>비 실사 렌더링</a:t>
            </a:r>
            <a:r>
              <a:rPr lang="en-US" altLang="ko-KR" baseline="0" smtClean="0"/>
              <a:t>)</a:t>
            </a:r>
            <a:r>
              <a:rPr lang="ko-KR" altLang="en-US" baseline="0" smtClean="0"/>
              <a:t>에 의해 강조 된 </a:t>
            </a:r>
            <a:r>
              <a:rPr lang="en-US" altLang="ko-KR" baseline="0" smtClean="0"/>
              <a:t>marker</a:t>
            </a:r>
            <a:r>
              <a:rPr lang="ko-KR" altLang="en-US" baseline="0" smtClean="0"/>
              <a:t>가 생성되어 알아보기 쉽게 추출 되는 것을 의미 함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24F91-3330-45E8-80BB-A0F3C1BFF3DB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643570" y="6357958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/>
        </p:nvSpPr>
        <p:spPr>
          <a:xfrm>
            <a:off x="819144" y="6500834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u-Science Center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285860"/>
            <a:ext cx="914400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3" descr="oryun-lo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42852"/>
            <a:ext cx="428093" cy="402697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1285860"/>
            <a:ext cx="914400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3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4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9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>
          <a:xfrm>
            <a:off x="2581276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2009-10-30</a:t>
            </a:fld>
            <a:endParaRPr lang="ko-KR" altLang="en-US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57884" y="6357958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바닥글 개체 틀 4"/>
          <p:cNvSpPr txBox="1">
            <a:spLocks/>
          </p:cNvSpPr>
          <p:nvPr/>
        </p:nvSpPr>
        <p:spPr>
          <a:xfrm>
            <a:off x="5643570" y="6357958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Department of 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ADVANCED TECHNOLOGY FUSION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5"/>
          <p:cNvSpPr txBox="1">
            <a:spLocks/>
          </p:cNvSpPr>
          <p:nvPr/>
        </p:nvSpPr>
        <p:spPr>
          <a:xfrm>
            <a:off x="4438664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6340C6-B9B1-46C2-8703-6FC281CC9E5F}" type="slidenum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바닥글 개체 틀 4"/>
          <p:cNvSpPr txBox="1">
            <a:spLocks/>
          </p:cNvSpPr>
          <p:nvPr/>
        </p:nvSpPr>
        <p:spPr>
          <a:xfrm>
            <a:off x="819144" y="6500834"/>
            <a:ext cx="2895600" cy="365125"/>
          </a:xfrm>
          <a:prstGeom prst="rect">
            <a:avLst/>
          </a:prstGeom>
        </p:spPr>
        <p:txBody>
          <a:bodyPr/>
          <a:lstStyle>
            <a:lvl1pPr algn="r">
              <a:defRPr sz="1100"/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u-Science Center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 descr="logo_konkukUniv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72396" y="151039"/>
            <a:ext cx="1484578" cy="4918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plit orient="vert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tf.konkuk.ac.kr/" TargetMode="External"/><Relationship Id="rId2" Type="http://schemas.openxmlformats.org/officeDocument/2006/relationships/hyperlink" Target="mailto:jeongk@konkuk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2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Collaboration Proposals for Tele-Sciences WG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800" dirty="0" smtClean="0"/>
              <a:t>Karpjoo Jeong (</a:t>
            </a:r>
            <a:r>
              <a:rPr lang="en-US" altLang="ko-KR" sz="2800" dirty="0" smtClean="0">
                <a:hlinkClick r:id="rId2"/>
              </a:rPr>
              <a:t>jeongk@konkuk.ac.kr</a:t>
            </a:r>
            <a:r>
              <a:rPr lang="en-US" altLang="ko-KR" sz="2800" dirty="0" smtClean="0"/>
              <a:t>)</a:t>
            </a:r>
          </a:p>
          <a:p>
            <a:r>
              <a:rPr lang="en-US" altLang="ko-KR" sz="2800" dirty="0" smtClean="0"/>
              <a:t>Department of Advanced Tech. Fusion (</a:t>
            </a:r>
            <a:r>
              <a:rPr lang="en-US" altLang="ko-KR" sz="2800" dirty="0" smtClean="0">
                <a:hlinkClick r:id="rId3"/>
              </a:rPr>
              <a:t>http://atf.konkuk.ac.kr</a:t>
            </a:r>
            <a:r>
              <a:rPr lang="en-US" altLang="ko-KR" sz="2800" dirty="0" smtClean="0"/>
              <a:t>)</a:t>
            </a:r>
          </a:p>
          <a:p>
            <a:r>
              <a:rPr lang="en-US" altLang="ko-KR" sz="2800" dirty="0" smtClean="0"/>
              <a:t>Konkuk University</a:t>
            </a:r>
            <a:endParaRPr lang="ko-KR" altLang="en-US" sz="2800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What We Are Doing Now</a:t>
            </a:r>
            <a:br>
              <a:rPr lang="en-US" altLang="ko-KR" dirty="0" smtClean="0"/>
            </a:br>
            <a:r>
              <a:rPr lang="en-US" altLang="ko-KR" dirty="0" smtClean="0"/>
              <a:t>(Technologies)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>
                <a:solidFill>
                  <a:srgbClr val="0070C0"/>
                </a:solidFill>
              </a:rPr>
              <a:t>Integrated Management Framework</a:t>
            </a:r>
          </a:p>
          <a:p>
            <a:pPr lvl="1"/>
            <a:r>
              <a:rPr lang="en-US" altLang="ko-KR" dirty="0" smtClean="0"/>
              <a:t>Try to make framework as independent of application domains as possible</a:t>
            </a:r>
          </a:p>
          <a:p>
            <a:pPr lvl="1"/>
            <a:r>
              <a:rPr lang="en-US" altLang="ko-KR" dirty="0" smtClean="0"/>
              <a:t>Use Data Turbine in most cases</a:t>
            </a:r>
          </a:p>
          <a:p>
            <a:r>
              <a:rPr lang="en-US" altLang="ko-KR" b="1" dirty="0" smtClean="0">
                <a:solidFill>
                  <a:srgbClr val="0070C0"/>
                </a:solidFill>
              </a:rPr>
              <a:t>Data Management and Sharing System</a:t>
            </a:r>
          </a:p>
          <a:p>
            <a:pPr lvl="1"/>
            <a:r>
              <a:rPr lang="en-US" altLang="ko-KR" dirty="0" smtClean="0"/>
              <a:t>Focus on data sharing infrastructure</a:t>
            </a:r>
          </a:p>
          <a:p>
            <a:pPr lvl="1"/>
            <a:r>
              <a:rPr lang="en-US" altLang="ko-KR" dirty="0" smtClean="0"/>
              <a:t>Started from Bio Sciences Domain; now trying to apply for Environmental, Ecological Science Domain</a:t>
            </a:r>
            <a:endParaRPr lang="ko-KR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KEON/JEO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Jeju</a:t>
            </a:r>
            <a:r>
              <a:rPr lang="en-US" altLang="ko-KR" dirty="0" smtClean="0"/>
              <a:t>: Great Site for Ecological Research</a:t>
            </a:r>
          </a:p>
          <a:p>
            <a:r>
              <a:rPr lang="en-US" altLang="ko-KR" dirty="0" smtClean="0"/>
              <a:t>Korea Meteorological Administration has developed advanced wireless mesh networks based meteorological sensor networks</a:t>
            </a:r>
          </a:p>
          <a:p>
            <a:pPr lvl="1"/>
            <a:r>
              <a:rPr lang="en-US" altLang="ko-KR" dirty="0" smtClean="0"/>
              <a:t>Can be easily extended to support other types of sensors by wireless communication</a:t>
            </a:r>
          </a:p>
          <a:p>
            <a:r>
              <a:rPr lang="en-US" altLang="ko-KR" dirty="0" smtClean="0"/>
              <a:t>A number of ecological research institutes in </a:t>
            </a:r>
            <a:r>
              <a:rPr lang="en-US" altLang="ko-KR" dirty="0" err="1" smtClean="0"/>
              <a:t>Jeju</a:t>
            </a:r>
            <a:endParaRPr lang="en-US" altLang="ko-KR" dirty="0" smtClean="0"/>
          </a:p>
          <a:p>
            <a:r>
              <a:rPr lang="en-US" altLang="ko-KR" dirty="0" smtClean="0"/>
              <a:t>Korea Ecological Observatory Networks/</a:t>
            </a:r>
            <a:r>
              <a:rPr lang="en-US" altLang="ko-KR" dirty="0" err="1" smtClean="0"/>
              <a:t>Jeju</a:t>
            </a:r>
            <a:r>
              <a:rPr lang="en-US" altLang="ko-KR" dirty="0" smtClean="0"/>
              <a:t> Ecological Observatory</a:t>
            </a:r>
            <a:endParaRPr lang="ko-KR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85728"/>
            <a:ext cx="8229600" cy="1285884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USN-based Integrated Meteorological, Ocean Monitoring System </a:t>
            </a:r>
            <a:endParaRPr lang="ko-KR" altLang="en-US" dirty="0"/>
          </a:p>
        </p:txBody>
      </p:sp>
      <p:grpSp>
        <p:nvGrpSpPr>
          <p:cNvPr id="3" name="그룹 29"/>
          <p:cNvGrpSpPr>
            <a:grpSpLocks/>
          </p:cNvGrpSpPr>
          <p:nvPr/>
        </p:nvGrpSpPr>
        <p:grpSpPr bwMode="auto">
          <a:xfrm>
            <a:off x="777875" y="1785938"/>
            <a:ext cx="5238750" cy="1795462"/>
            <a:chOff x="334108" y="2133600"/>
            <a:chExt cx="8442081" cy="3856038"/>
          </a:xfrm>
        </p:grpSpPr>
        <p:pic>
          <p:nvPicPr>
            <p:cNvPr id="5" name="Picture 12" descr="a-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4108" y="2133600"/>
              <a:ext cx="8442081" cy="38560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6" name="Oval 13"/>
            <p:cNvSpPr>
              <a:spLocks noChangeArrowheads="1"/>
            </p:cNvSpPr>
            <p:nvPr/>
          </p:nvSpPr>
          <p:spPr bwMode="auto">
            <a:xfrm>
              <a:off x="2244969" y="4868863"/>
              <a:ext cx="87923" cy="1143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Oval 14"/>
            <p:cNvSpPr>
              <a:spLocks noChangeArrowheads="1"/>
            </p:cNvSpPr>
            <p:nvPr/>
          </p:nvSpPr>
          <p:spPr bwMode="auto">
            <a:xfrm>
              <a:off x="2910254" y="3644900"/>
              <a:ext cx="87923" cy="1143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Oval 15"/>
            <p:cNvSpPr>
              <a:spLocks noChangeArrowheads="1"/>
            </p:cNvSpPr>
            <p:nvPr/>
          </p:nvSpPr>
          <p:spPr bwMode="auto">
            <a:xfrm>
              <a:off x="1846385" y="4652963"/>
              <a:ext cx="87923" cy="1143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1828800" y="4292600"/>
              <a:ext cx="54220" cy="3556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Line 18"/>
            <p:cNvSpPr>
              <a:spLocks noChangeShapeType="1"/>
            </p:cNvSpPr>
            <p:nvPr/>
          </p:nvSpPr>
          <p:spPr bwMode="auto">
            <a:xfrm flipV="1">
              <a:off x="1913792" y="3940175"/>
              <a:ext cx="797169" cy="719138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 flipV="1">
              <a:off x="2338754" y="4652964"/>
              <a:ext cx="904143" cy="269875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>
              <a:off x="1925515" y="4737100"/>
              <a:ext cx="310662" cy="173038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1116623" y="3932239"/>
              <a:ext cx="729762" cy="720725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Line 22"/>
            <p:cNvSpPr>
              <a:spLocks noChangeShapeType="1"/>
            </p:cNvSpPr>
            <p:nvPr/>
          </p:nvSpPr>
          <p:spPr bwMode="auto">
            <a:xfrm flipV="1">
              <a:off x="2999643" y="3605214"/>
              <a:ext cx="199292" cy="71437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Line 23"/>
            <p:cNvSpPr>
              <a:spLocks noChangeShapeType="1"/>
            </p:cNvSpPr>
            <p:nvPr/>
          </p:nvSpPr>
          <p:spPr bwMode="auto">
            <a:xfrm flipH="1">
              <a:off x="2710962" y="3716339"/>
              <a:ext cx="199292" cy="217487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6299689" y="3789363"/>
              <a:ext cx="87923" cy="1143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 flipH="1">
              <a:off x="6367097" y="3644900"/>
              <a:ext cx="597877" cy="2159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 flipH="1">
              <a:off x="5835162" y="3860801"/>
              <a:ext cx="464527" cy="144463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9" name="그림 30" descr="DSCF886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813" y="3705225"/>
            <a:ext cx="1643062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그림 31" descr="DSCF8906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1900" y="3705225"/>
            <a:ext cx="1782763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그림 32" descr="DSCF8898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6663" y="3684588"/>
            <a:ext cx="1944687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그림 34" descr="DSCF8859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875" y="5011738"/>
            <a:ext cx="1651000" cy="123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10" descr="DSCF8893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9113" y="3694113"/>
            <a:ext cx="1949450" cy="259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_x147587840" descr="EMB00000d54196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07125" y="1785938"/>
            <a:ext cx="20415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Wireless Mesh Networks</a:t>
            </a:r>
            <a:endParaRPr lang="ko-KR" altLang="en-US" dirty="0"/>
          </a:p>
        </p:txBody>
      </p:sp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5430838" y="5581650"/>
            <a:ext cx="3130550" cy="27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1200" dirty="0" smtClean="0">
                <a:latin typeface="HY헤드라인M" pitchFamily="18" charset="-127"/>
                <a:ea typeface="HY헤드라인M" pitchFamily="18" charset="-127"/>
              </a:rPr>
              <a:t>USN Meteorological observation system</a:t>
            </a:r>
            <a:endParaRPr lang="en-US" altLang="ko-KR" sz="1200" dirty="0"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3" name="Group 221"/>
          <p:cNvGrpSpPr>
            <a:grpSpLocks/>
          </p:cNvGrpSpPr>
          <p:nvPr/>
        </p:nvGrpSpPr>
        <p:grpSpPr bwMode="auto">
          <a:xfrm>
            <a:off x="6550025" y="2289175"/>
            <a:ext cx="1304925" cy="3246438"/>
            <a:chOff x="3168649" y="2745475"/>
            <a:chExt cx="1304925" cy="3245892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3743325" y="2870204"/>
              <a:ext cx="144463" cy="3024198"/>
              <a:chOff x="2721" y="1457"/>
              <a:chExt cx="91" cy="1905"/>
            </a:xfrm>
          </p:grpSpPr>
          <p:sp>
            <p:nvSpPr>
              <p:cNvPr id="59" name="Line 6"/>
              <p:cNvSpPr>
                <a:spLocks noChangeShapeType="1"/>
              </p:cNvSpPr>
              <p:nvPr/>
            </p:nvSpPr>
            <p:spPr bwMode="auto">
              <a:xfrm flipV="1">
                <a:off x="2721" y="204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0" name="Line 7"/>
              <p:cNvSpPr>
                <a:spLocks noChangeShapeType="1"/>
              </p:cNvSpPr>
              <p:nvPr/>
            </p:nvSpPr>
            <p:spPr bwMode="auto">
              <a:xfrm flipH="1">
                <a:off x="2721" y="204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721" y="1457"/>
                <a:ext cx="91" cy="1905"/>
              </a:xfrm>
              <a:custGeom>
                <a:avLst/>
                <a:gdLst>
                  <a:gd name="T0" fmla="*/ 46 w 91"/>
                  <a:gd name="T1" fmla="*/ 0 h 1905"/>
                  <a:gd name="T2" fmla="*/ 46 w 91"/>
                  <a:gd name="T3" fmla="*/ 91 h 1905"/>
                  <a:gd name="T4" fmla="*/ 0 w 91"/>
                  <a:gd name="T5" fmla="*/ 159 h 1905"/>
                  <a:gd name="T6" fmla="*/ 0 w 91"/>
                  <a:gd name="T7" fmla="*/ 1905 h 1905"/>
                  <a:gd name="T8" fmla="*/ 91 w 91"/>
                  <a:gd name="T9" fmla="*/ 1905 h 1905"/>
                  <a:gd name="T10" fmla="*/ 91 w 91"/>
                  <a:gd name="T11" fmla="*/ 159 h 1905"/>
                  <a:gd name="T12" fmla="*/ 46 w 91"/>
                  <a:gd name="T13" fmla="*/ 91 h 1905"/>
                  <a:gd name="T14" fmla="*/ 46 w 91"/>
                  <a:gd name="T15" fmla="*/ 0 h 190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1"/>
                  <a:gd name="T25" fmla="*/ 0 h 1905"/>
                  <a:gd name="T26" fmla="*/ 91 w 91"/>
                  <a:gd name="T27" fmla="*/ 1905 h 190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1" h="1905">
                    <a:moveTo>
                      <a:pt x="46" y="0"/>
                    </a:moveTo>
                    <a:lnTo>
                      <a:pt x="46" y="91"/>
                    </a:lnTo>
                    <a:lnTo>
                      <a:pt x="0" y="159"/>
                    </a:lnTo>
                    <a:lnTo>
                      <a:pt x="0" y="1905"/>
                    </a:lnTo>
                    <a:lnTo>
                      <a:pt x="91" y="1905"/>
                    </a:lnTo>
                    <a:lnTo>
                      <a:pt x="91" y="159"/>
                    </a:lnTo>
                    <a:lnTo>
                      <a:pt x="46" y="91"/>
                    </a:lnTo>
                    <a:lnTo>
                      <a:pt x="46" y="0"/>
                    </a:lnTo>
                    <a:close/>
                  </a:path>
                </a:pathLst>
              </a:custGeom>
              <a:noFill/>
              <a:ln w="1905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2" name="Line 9"/>
              <p:cNvSpPr>
                <a:spLocks noChangeShapeType="1"/>
              </p:cNvSpPr>
              <p:nvPr/>
            </p:nvSpPr>
            <p:spPr bwMode="auto">
              <a:xfrm flipV="1">
                <a:off x="2721" y="214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3" name="Line 10"/>
              <p:cNvSpPr>
                <a:spLocks noChangeShapeType="1"/>
              </p:cNvSpPr>
              <p:nvPr/>
            </p:nvSpPr>
            <p:spPr bwMode="auto">
              <a:xfrm flipH="1">
                <a:off x="2721" y="214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4" name="Line 11"/>
              <p:cNvSpPr>
                <a:spLocks noChangeShapeType="1"/>
              </p:cNvSpPr>
              <p:nvPr/>
            </p:nvSpPr>
            <p:spPr bwMode="auto">
              <a:xfrm flipV="1">
                <a:off x="2721" y="223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5" name="Line 12"/>
              <p:cNvSpPr>
                <a:spLocks noChangeShapeType="1"/>
              </p:cNvSpPr>
              <p:nvPr/>
            </p:nvSpPr>
            <p:spPr bwMode="auto">
              <a:xfrm flipH="1">
                <a:off x="2721" y="223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6" name="Line 13"/>
              <p:cNvSpPr>
                <a:spLocks noChangeShapeType="1"/>
              </p:cNvSpPr>
              <p:nvPr/>
            </p:nvSpPr>
            <p:spPr bwMode="auto">
              <a:xfrm flipV="1">
                <a:off x="2721" y="233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>
                <a:off x="2721" y="233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8" name="Line 15"/>
              <p:cNvSpPr>
                <a:spLocks noChangeShapeType="1"/>
              </p:cNvSpPr>
              <p:nvPr/>
            </p:nvSpPr>
            <p:spPr bwMode="auto">
              <a:xfrm flipV="1">
                <a:off x="2721" y="242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69" name="Line 16"/>
              <p:cNvSpPr>
                <a:spLocks noChangeShapeType="1"/>
              </p:cNvSpPr>
              <p:nvPr/>
            </p:nvSpPr>
            <p:spPr bwMode="auto">
              <a:xfrm flipH="1">
                <a:off x="2721" y="242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0" name="Line 17"/>
              <p:cNvSpPr>
                <a:spLocks noChangeShapeType="1"/>
              </p:cNvSpPr>
              <p:nvPr/>
            </p:nvSpPr>
            <p:spPr bwMode="auto">
              <a:xfrm flipV="1">
                <a:off x="2721" y="252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1" name="Line 18"/>
              <p:cNvSpPr>
                <a:spLocks noChangeShapeType="1"/>
              </p:cNvSpPr>
              <p:nvPr/>
            </p:nvSpPr>
            <p:spPr bwMode="auto">
              <a:xfrm flipH="1">
                <a:off x="2721" y="252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2" name="Line 19"/>
              <p:cNvSpPr>
                <a:spLocks noChangeShapeType="1"/>
              </p:cNvSpPr>
              <p:nvPr/>
            </p:nvSpPr>
            <p:spPr bwMode="auto">
              <a:xfrm flipV="1">
                <a:off x="2721" y="261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3" name="Line 20"/>
              <p:cNvSpPr>
                <a:spLocks noChangeShapeType="1"/>
              </p:cNvSpPr>
              <p:nvPr/>
            </p:nvSpPr>
            <p:spPr bwMode="auto">
              <a:xfrm flipH="1">
                <a:off x="2721" y="261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4" name="Line 21"/>
              <p:cNvSpPr>
                <a:spLocks noChangeShapeType="1"/>
              </p:cNvSpPr>
              <p:nvPr/>
            </p:nvSpPr>
            <p:spPr bwMode="auto">
              <a:xfrm flipV="1">
                <a:off x="2721" y="271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5" name="Line 22"/>
              <p:cNvSpPr>
                <a:spLocks noChangeShapeType="1"/>
              </p:cNvSpPr>
              <p:nvPr/>
            </p:nvSpPr>
            <p:spPr bwMode="auto">
              <a:xfrm flipH="1">
                <a:off x="2721" y="271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6" name="Line 23"/>
              <p:cNvSpPr>
                <a:spLocks noChangeShapeType="1"/>
              </p:cNvSpPr>
              <p:nvPr/>
            </p:nvSpPr>
            <p:spPr bwMode="auto">
              <a:xfrm flipV="1">
                <a:off x="2721" y="280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7" name="Line 24"/>
              <p:cNvSpPr>
                <a:spLocks noChangeShapeType="1"/>
              </p:cNvSpPr>
              <p:nvPr/>
            </p:nvSpPr>
            <p:spPr bwMode="auto">
              <a:xfrm flipH="1">
                <a:off x="2721" y="280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8" name="Line 25"/>
              <p:cNvSpPr>
                <a:spLocks noChangeShapeType="1"/>
              </p:cNvSpPr>
              <p:nvPr/>
            </p:nvSpPr>
            <p:spPr bwMode="auto">
              <a:xfrm flipV="1">
                <a:off x="2721" y="290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79" name="Line 26"/>
              <p:cNvSpPr>
                <a:spLocks noChangeShapeType="1"/>
              </p:cNvSpPr>
              <p:nvPr/>
            </p:nvSpPr>
            <p:spPr bwMode="auto">
              <a:xfrm flipH="1">
                <a:off x="2721" y="290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0" name="Line 27"/>
              <p:cNvSpPr>
                <a:spLocks noChangeShapeType="1"/>
              </p:cNvSpPr>
              <p:nvPr/>
            </p:nvSpPr>
            <p:spPr bwMode="auto">
              <a:xfrm flipV="1">
                <a:off x="2721" y="299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1" name="Line 28"/>
              <p:cNvSpPr>
                <a:spLocks noChangeShapeType="1"/>
              </p:cNvSpPr>
              <p:nvPr/>
            </p:nvSpPr>
            <p:spPr bwMode="auto">
              <a:xfrm flipH="1">
                <a:off x="2721" y="299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2" name="Line 29"/>
              <p:cNvSpPr>
                <a:spLocks noChangeShapeType="1"/>
              </p:cNvSpPr>
              <p:nvPr/>
            </p:nvSpPr>
            <p:spPr bwMode="auto">
              <a:xfrm flipV="1">
                <a:off x="2721" y="3091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3" name="Line 30"/>
              <p:cNvSpPr>
                <a:spLocks noChangeShapeType="1"/>
              </p:cNvSpPr>
              <p:nvPr/>
            </p:nvSpPr>
            <p:spPr bwMode="auto">
              <a:xfrm flipH="1">
                <a:off x="2721" y="3091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4" name="Line 31"/>
              <p:cNvSpPr>
                <a:spLocks noChangeShapeType="1"/>
              </p:cNvSpPr>
              <p:nvPr/>
            </p:nvSpPr>
            <p:spPr bwMode="auto">
              <a:xfrm flipV="1">
                <a:off x="2721" y="318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5" name="Line 32"/>
              <p:cNvSpPr>
                <a:spLocks noChangeShapeType="1"/>
              </p:cNvSpPr>
              <p:nvPr/>
            </p:nvSpPr>
            <p:spPr bwMode="auto">
              <a:xfrm flipH="1">
                <a:off x="2721" y="318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6" name="Line 33"/>
              <p:cNvSpPr>
                <a:spLocks noChangeShapeType="1"/>
              </p:cNvSpPr>
              <p:nvPr/>
            </p:nvSpPr>
            <p:spPr bwMode="auto">
              <a:xfrm flipV="1">
                <a:off x="2721" y="1960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7" name="Line 34"/>
              <p:cNvSpPr>
                <a:spLocks noChangeShapeType="1"/>
              </p:cNvSpPr>
              <p:nvPr/>
            </p:nvSpPr>
            <p:spPr bwMode="auto">
              <a:xfrm flipH="1">
                <a:off x="2721" y="1960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8" name="Line 35"/>
              <p:cNvSpPr>
                <a:spLocks noChangeShapeType="1"/>
              </p:cNvSpPr>
              <p:nvPr/>
            </p:nvSpPr>
            <p:spPr bwMode="auto">
              <a:xfrm flipV="1">
                <a:off x="2721" y="1874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89" name="Line 36"/>
              <p:cNvSpPr>
                <a:spLocks noChangeShapeType="1"/>
              </p:cNvSpPr>
              <p:nvPr/>
            </p:nvSpPr>
            <p:spPr bwMode="auto">
              <a:xfrm flipH="1">
                <a:off x="2721" y="1874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0" name="Line 37"/>
              <p:cNvSpPr>
                <a:spLocks noChangeShapeType="1"/>
              </p:cNvSpPr>
              <p:nvPr/>
            </p:nvSpPr>
            <p:spPr bwMode="auto">
              <a:xfrm flipV="1">
                <a:off x="2721" y="1788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1" name="Line 38"/>
              <p:cNvSpPr>
                <a:spLocks noChangeShapeType="1"/>
              </p:cNvSpPr>
              <p:nvPr/>
            </p:nvSpPr>
            <p:spPr bwMode="auto">
              <a:xfrm flipH="1">
                <a:off x="2721" y="1788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2" name="Line 39"/>
              <p:cNvSpPr>
                <a:spLocks noChangeShapeType="1"/>
              </p:cNvSpPr>
              <p:nvPr/>
            </p:nvSpPr>
            <p:spPr bwMode="auto">
              <a:xfrm flipV="1">
                <a:off x="2721" y="1702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3" name="Line 40"/>
              <p:cNvSpPr>
                <a:spLocks noChangeShapeType="1"/>
              </p:cNvSpPr>
              <p:nvPr/>
            </p:nvSpPr>
            <p:spPr bwMode="auto">
              <a:xfrm flipH="1">
                <a:off x="2721" y="1702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4" name="Line 41"/>
              <p:cNvSpPr>
                <a:spLocks noChangeShapeType="1"/>
              </p:cNvSpPr>
              <p:nvPr/>
            </p:nvSpPr>
            <p:spPr bwMode="auto">
              <a:xfrm flipV="1">
                <a:off x="2721" y="1616"/>
                <a:ext cx="91" cy="4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  <p:sp>
            <p:nvSpPr>
              <p:cNvPr id="95" name="Line 42"/>
              <p:cNvSpPr>
                <a:spLocks noChangeShapeType="1"/>
              </p:cNvSpPr>
              <p:nvPr/>
            </p:nvSpPr>
            <p:spPr bwMode="auto">
              <a:xfrm flipH="1">
                <a:off x="2721" y="1616"/>
                <a:ext cx="91" cy="91"/>
              </a:xfrm>
              <a:prstGeom prst="line">
                <a:avLst/>
              </a:prstGeom>
              <a:noFill/>
              <a:ln w="12700">
                <a:solidFill>
                  <a:srgbClr val="292929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en-US"/>
              </a:p>
            </p:txBody>
          </p:sp>
        </p:grpSp>
        <p:pic>
          <p:nvPicPr>
            <p:cNvPr id="7" name="Picture 4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63937" y="3227496"/>
              <a:ext cx="231775" cy="3206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sp>
          <p:nvSpPr>
            <p:cNvPr id="8" name="Line 45"/>
            <p:cNvSpPr>
              <a:spLocks noChangeShapeType="1"/>
            </p:cNvSpPr>
            <p:nvPr/>
          </p:nvSpPr>
          <p:spPr bwMode="auto">
            <a:xfrm>
              <a:off x="3706812" y="3516421"/>
              <a:ext cx="21748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endParaRPr lang="ko-KR" altLang="en-US"/>
            </a:p>
          </p:txBody>
        </p:sp>
        <p:grpSp>
          <p:nvGrpSpPr>
            <p:cNvPr id="6" name="Group 52"/>
            <p:cNvGrpSpPr>
              <a:grpSpLocks/>
            </p:cNvGrpSpPr>
            <p:nvPr/>
          </p:nvGrpSpPr>
          <p:grpSpPr bwMode="auto">
            <a:xfrm rot="2700000">
              <a:off x="3167061" y="3116371"/>
              <a:ext cx="479425" cy="476250"/>
              <a:chOff x="3787" y="777"/>
              <a:chExt cx="302" cy="300"/>
            </a:xfrm>
          </p:grpSpPr>
          <p:sp>
            <p:nvSpPr>
              <p:cNvPr id="48" name="Freeform 53"/>
              <p:cNvSpPr>
                <a:spLocks/>
              </p:cNvSpPr>
              <p:nvPr/>
            </p:nvSpPr>
            <p:spPr bwMode="auto">
              <a:xfrm>
                <a:off x="3820" y="785"/>
                <a:ext cx="260" cy="258"/>
              </a:xfrm>
              <a:custGeom>
                <a:avLst/>
                <a:gdLst>
                  <a:gd name="T0" fmla="*/ 259 w 260"/>
                  <a:gd name="T1" fmla="*/ 246 h 258"/>
                  <a:gd name="T2" fmla="*/ 259 w 260"/>
                  <a:gd name="T3" fmla="*/ 246 h 258"/>
                  <a:gd name="T4" fmla="*/ 233 w 260"/>
                  <a:gd name="T5" fmla="*/ 250 h 258"/>
                  <a:gd name="T6" fmla="*/ 208 w 260"/>
                  <a:gd name="T7" fmla="*/ 252 h 258"/>
                  <a:gd name="T8" fmla="*/ 181 w 260"/>
                  <a:gd name="T9" fmla="*/ 250 h 258"/>
                  <a:gd name="T10" fmla="*/ 157 w 260"/>
                  <a:gd name="T11" fmla="*/ 246 h 258"/>
                  <a:gd name="T12" fmla="*/ 131 w 260"/>
                  <a:gd name="T13" fmla="*/ 237 h 258"/>
                  <a:gd name="T14" fmla="*/ 107 w 260"/>
                  <a:gd name="T15" fmla="*/ 226 h 258"/>
                  <a:gd name="T16" fmla="*/ 86 w 260"/>
                  <a:gd name="T17" fmla="*/ 211 h 258"/>
                  <a:gd name="T18" fmla="*/ 66 w 260"/>
                  <a:gd name="T19" fmla="*/ 193 h 258"/>
                  <a:gd name="T20" fmla="*/ 66 w 260"/>
                  <a:gd name="T21" fmla="*/ 193 h 258"/>
                  <a:gd name="T22" fmla="*/ 48 w 260"/>
                  <a:gd name="T23" fmla="*/ 174 h 258"/>
                  <a:gd name="T24" fmla="*/ 33 w 260"/>
                  <a:gd name="T25" fmla="*/ 151 h 258"/>
                  <a:gd name="T26" fmla="*/ 23 w 260"/>
                  <a:gd name="T27" fmla="*/ 129 h 258"/>
                  <a:gd name="T28" fmla="*/ 14 w 260"/>
                  <a:gd name="T29" fmla="*/ 105 h 258"/>
                  <a:gd name="T30" fmla="*/ 8 w 260"/>
                  <a:gd name="T31" fmla="*/ 79 h 258"/>
                  <a:gd name="T32" fmla="*/ 6 w 260"/>
                  <a:gd name="T33" fmla="*/ 54 h 258"/>
                  <a:gd name="T34" fmla="*/ 8 w 260"/>
                  <a:gd name="T35" fmla="*/ 28 h 258"/>
                  <a:gd name="T36" fmla="*/ 14 w 260"/>
                  <a:gd name="T37" fmla="*/ 1 h 258"/>
                  <a:gd name="T38" fmla="*/ 11 w 260"/>
                  <a:gd name="T39" fmla="*/ 0 h 258"/>
                  <a:gd name="T40" fmla="*/ 11 w 260"/>
                  <a:gd name="T41" fmla="*/ 0 h 258"/>
                  <a:gd name="T42" fmla="*/ 11 w 260"/>
                  <a:gd name="T43" fmla="*/ 0 h 258"/>
                  <a:gd name="T44" fmla="*/ 8 w 260"/>
                  <a:gd name="T45" fmla="*/ 0 h 258"/>
                  <a:gd name="T46" fmla="*/ 8 w 260"/>
                  <a:gd name="T47" fmla="*/ 0 h 258"/>
                  <a:gd name="T48" fmla="*/ 5 w 260"/>
                  <a:gd name="T49" fmla="*/ 13 h 258"/>
                  <a:gd name="T50" fmla="*/ 2 w 260"/>
                  <a:gd name="T51" fmla="*/ 25 h 258"/>
                  <a:gd name="T52" fmla="*/ 0 w 260"/>
                  <a:gd name="T53" fmla="*/ 54 h 258"/>
                  <a:gd name="T54" fmla="*/ 3 w 260"/>
                  <a:gd name="T55" fmla="*/ 79 h 258"/>
                  <a:gd name="T56" fmla="*/ 8 w 260"/>
                  <a:gd name="T57" fmla="*/ 106 h 258"/>
                  <a:gd name="T58" fmla="*/ 17 w 260"/>
                  <a:gd name="T59" fmla="*/ 132 h 258"/>
                  <a:gd name="T60" fmla="*/ 27 w 260"/>
                  <a:gd name="T61" fmla="*/ 156 h 258"/>
                  <a:gd name="T62" fmla="*/ 44 w 260"/>
                  <a:gd name="T63" fmla="*/ 177 h 258"/>
                  <a:gd name="T64" fmla="*/ 51 w 260"/>
                  <a:gd name="T65" fmla="*/ 189 h 258"/>
                  <a:gd name="T66" fmla="*/ 62 w 260"/>
                  <a:gd name="T67" fmla="*/ 198 h 258"/>
                  <a:gd name="T68" fmla="*/ 62 w 260"/>
                  <a:gd name="T69" fmla="*/ 198 h 258"/>
                  <a:gd name="T70" fmla="*/ 71 w 260"/>
                  <a:gd name="T71" fmla="*/ 207 h 258"/>
                  <a:gd name="T72" fmla="*/ 81 w 260"/>
                  <a:gd name="T73" fmla="*/ 216 h 258"/>
                  <a:gd name="T74" fmla="*/ 104 w 260"/>
                  <a:gd name="T75" fmla="*/ 232 h 258"/>
                  <a:gd name="T76" fmla="*/ 128 w 260"/>
                  <a:gd name="T77" fmla="*/ 243 h 258"/>
                  <a:gd name="T78" fmla="*/ 154 w 260"/>
                  <a:gd name="T79" fmla="*/ 252 h 258"/>
                  <a:gd name="T80" fmla="*/ 179 w 260"/>
                  <a:gd name="T81" fmla="*/ 256 h 258"/>
                  <a:gd name="T82" fmla="*/ 208 w 260"/>
                  <a:gd name="T83" fmla="*/ 258 h 258"/>
                  <a:gd name="T84" fmla="*/ 233 w 260"/>
                  <a:gd name="T85" fmla="*/ 256 h 258"/>
                  <a:gd name="T86" fmla="*/ 247 w 260"/>
                  <a:gd name="T87" fmla="*/ 253 h 258"/>
                  <a:gd name="T88" fmla="*/ 260 w 260"/>
                  <a:gd name="T89" fmla="*/ 252 h 258"/>
                  <a:gd name="T90" fmla="*/ 259 w 260"/>
                  <a:gd name="T91" fmla="*/ 249 h 258"/>
                  <a:gd name="T92" fmla="*/ 259 w 260"/>
                  <a:gd name="T93" fmla="*/ 249 h 258"/>
                  <a:gd name="T94" fmla="*/ 259 w 260"/>
                  <a:gd name="T95" fmla="*/ 249 h 258"/>
                  <a:gd name="T96" fmla="*/ 259 w 260"/>
                  <a:gd name="T97" fmla="*/ 246 h 258"/>
                  <a:gd name="T98" fmla="*/ 259 w 260"/>
                  <a:gd name="T99" fmla="*/ 246 h 25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"/>
                  <a:gd name="T151" fmla="*/ 0 h 258"/>
                  <a:gd name="T152" fmla="*/ 260 w 260"/>
                  <a:gd name="T153" fmla="*/ 258 h 25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" h="258">
                    <a:moveTo>
                      <a:pt x="259" y="246"/>
                    </a:moveTo>
                    <a:lnTo>
                      <a:pt x="259" y="246"/>
                    </a:lnTo>
                    <a:lnTo>
                      <a:pt x="233" y="250"/>
                    </a:lnTo>
                    <a:lnTo>
                      <a:pt x="208" y="252"/>
                    </a:lnTo>
                    <a:lnTo>
                      <a:pt x="181" y="250"/>
                    </a:lnTo>
                    <a:lnTo>
                      <a:pt x="157" y="246"/>
                    </a:lnTo>
                    <a:lnTo>
                      <a:pt x="131" y="237"/>
                    </a:lnTo>
                    <a:lnTo>
                      <a:pt x="107" y="226"/>
                    </a:lnTo>
                    <a:lnTo>
                      <a:pt x="86" y="211"/>
                    </a:lnTo>
                    <a:lnTo>
                      <a:pt x="66" y="193"/>
                    </a:lnTo>
                    <a:lnTo>
                      <a:pt x="48" y="174"/>
                    </a:lnTo>
                    <a:lnTo>
                      <a:pt x="33" y="151"/>
                    </a:lnTo>
                    <a:lnTo>
                      <a:pt x="23" y="129"/>
                    </a:lnTo>
                    <a:lnTo>
                      <a:pt x="14" y="105"/>
                    </a:lnTo>
                    <a:lnTo>
                      <a:pt x="8" y="79"/>
                    </a:lnTo>
                    <a:lnTo>
                      <a:pt x="6" y="54"/>
                    </a:lnTo>
                    <a:lnTo>
                      <a:pt x="8" y="28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13"/>
                    </a:lnTo>
                    <a:lnTo>
                      <a:pt x="2" y="25"/>
                    </a:lnTo>
                    <a:lnTo>
                      <a:pt x="0" y="54"/>
                    </a:lnTo>
                    <a:lnTo>
                      <a:pt x="3" y="79"/>
                    </a:lnTo>
                    <a:lnTo>
                      <a:pt x="8" y="106"/>
                    </a:lnTo>
                    <a:lnTo>
                      <a:pt x="17" y="132"/>
                    </a:lnTo>
                    <a:lnTo>
                      <a:pt x="27" y="156"/>
                    </a:lnTo>
                    <a:lnTo>
                      <a:pt x="44" y="177"/>
                    </a:lnTo>
                    <a:lnTo>
                      <a:pt x="51" y="189"/>
                    </a:lnTo>
                    <a:lnTo>
                      <a:pt x="62" y="198"/>
                    </a:lnTo>
                    <a:lnTo>
                      <a:pt x="71" y="207"/>
                    </a:lnTo>
                    <a:lnTo>
                      <a:pt x="81" y="216"/>
                    </a:lnTo>
                    <a:lnTo>
                      <a:pt x="104" y="232"/>
                    </a:lnTo>
                    <a:lnTo>
                      <a:pt x="128" y="243"/>
                    </a:lnTo>
                    <a:lnTo>
                      <a:pt x="154" y="252"/>
                    </a:lnTo>
                    <a:lnTo>
                      <a:pt x="179" y="256"/>
                    </a:lnTo>
                    <a:lnTo>
                      <a:pt x="208" y="258"/>
                    </a:lnTo>
                    <a:lnTo>
                      <a:pt x="233" y="256"/>
                    </a:lnTo>
                    <a:lnTo>
                      <a:pt x="247" y="253"/>
                    </a:lnTo>
                    <a:lnTo>
                      <a:pt x="260" y="252"/>
                    </a:lnTo>
                    <a:lnTo>
                      <a:pt x="259" y="249"/>
                    </a:lnTo>
                    <a:lnTo>
                      <a:pt x="259" y="246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49" name="Freeform 54"/>
              <p:cNvSpPr>
                <a:spLocks/>
              </p:cNvSpPr>
              <p:nvPr/>
            </p:nvSpPr>
            <p:spPr bwMode="auto">
              <a:xfrm>
                <a:off x="3787" y="777"/>
                <a:ext cx="302" cy="300"/>
              </a:xfrm>
              <a:custGeom>
                <a:avLst/>
                <a:gdLst>
                  <a:gd name="T0" fmla="*/ 9 w 302"/>
                  <a:gd name="T1" fmla="*/ 0 h 300"/>
                  <a:gd name="T2" fmla="*/ 2 w 302"/>
                  <a:gd name="T3" fmla="*/ 30 h 300"/>
                  <a:gd name="T4" fmla="*/ 0 w 302"/>
                  <a:gd name="T5" fmla="*/ 62 h 300"/>
                  <a:gd name="T6" fmla="*/ 3 w 302"/>
                  <a:gd name="T7" fmla="*/ 93 h 300"/>
                  <a:gd name="T8" fmla="*/ 8 w 302"/>
                  <a:gd name="T9" fmla="*/ 123 h 300"/>
                  <a:gd name="T10" fmla="*/ 20 w 302"/>
                  <a:gd name="T11" fmla="*/ 153 h 300"/>
                  <a:gd name="T12" fmla="*/ 33 w 302"/>
                  <a:gd name="T13" fmla="*/ 180 h 300"/>
                  <a:gd name="T14" fmla="*/ 50 w 302"/>
                  <a:gd name="T15" fmla="*/ 207 h 300"/>
                  <a:gd name="T16" fmla="*/ 71 w 302"/>
                  <a:gd name="T17" fmla="*/ 231 h 300"/>
                  <a:gd name="T18" fmla="*/ 81 w 302"/>
                  <a:gd name="T19" fmla="*/ 242 h 300"/>
                  <a:gd name="T20" fmla="*/ 107 w 302"/>
                  <a:gd name="T21" fmla="*/ 261 h 300"/>
                  <a:gd name="T22" fmla="*/ 135 w 302"/>
                  <a:gd name="T23" fmla="*/ 276 h 300"/>
                  <a:gd name="T24" fmla="*/ 164 w 302"/>
                  <a:gd name="T25" fmla="*/ 287 h 300"/>
                  <a:gd name="T26" fmla="*/ 193 w 302"/>
                  <a:gd name="T27" fmla="*/ 296 h 300"/>
                  <a:gd name="T28" fmla="*/ 226 w 302"/>
                  <a:gd name="T29" fmla="*/ 300 h 300"/>
                  <a:gd name="T30" fmla="*/ 254 w 302"/>
                  <a:gd name="T31" fmla="*/ 300 h 300"/>
                  <a:gd name="T32" fmla="*/ 287 w 302"/>
                  <a:gd name="T33" fmla="*/ 296 h 300"/>
                  <a:gd name="T34" fmla="*/ 302 w 302"/>
                  <a:gd name="T35" fmla="*/ 290 h 300"/>
                  <a:gd name="T36" fmla="*/ 302 w 302"/>
                  <a:gd name="T37" fmla="*/ 290 h 300"/>
                  <a:gd name="T38" fmla="*/ 301 w 302"/>
                  <a:gd name="T39" fmla="*/ 287 h 300"/>
                  <a:gd name="T40" fmla="*/ 271 w 302"/>
                  <a:gd name="T41" fmla="*/ 293 h 300"/>
                  <a:gd name="T42" fmla="*/ 239 w 302"/>
                  <a:gd name="T43" fmla="*/ 294 h 300"/>
                  <a:gd name="T44" fmla="*/ 209 w 302"/>
                  <a:gd name="T45" fmla="*/ 293 h 300"/>
                  <a:gd name="T46" fmla="*/ 179 w 302"/>
                  <a:gd name="T47" fmla="*/ 287 h 300"/>
                  <a:gd name="T48" fmla="*/ 150 w 302"/>
                  <a:gd name="T49" fmla="*/ 276 h 300"/>
                  <a:gd name="T50" fmla="*/ 123 w 302"/>
                  <a:gd name="T51" fmla="*/ 264 h 300"/>
                  <a:gd name="T52" fmla="*/ 98 w 302"/>
                  <a:gd name="T53" fmla="*/ 246 h 300"/>
                  <a:gd name="T54" fmla="*/ 75 w 302"/>
                  <a:gd name="T55" fmla="*/ 227 h 300"/>
                  <a:gd name="T56" fmla="*/ 63 w 302"/>
                  <a:gd name="T57" fmla="*/ 215 h 300"/>
                  <a:gd name="T58" fmla="*/ 45 w 302"/>
                  <a:gd name="T59" fmla="*/ 191 h 300"/>
                  <a:gd name="T60" fmla="*/ 30 w 302"/>
                  <a:gd name="T61" fmla="*/ 165 h 300"/>
                  <a:gd name="T62" fmla="*/ 20 w 302"/>
                  <a:gd name="T63" fmla="*/ 137 h 300"/>
                  <a:gd name="T64" fmla="*/ 11 w 302"/>
                  <a:gd name="T65" fmla="*/ 107 h 300"/>
                  <a:gd name="T66" fmla="*/ 6 w 302"/>
                  <a:gd name="T67" fmla="*/ 77 h 300"/>
                  <a:gd name="T68" fmla="*/ 8 w 302"/>
                  <a:gd name="T69" fmla="*/ 47 h 300"/>
                  <a:gd name="T70" fmla="*/ 12 w 302"/>
                  <a:gd name="T71" fmla="*/ 17 h 300"/>
                  <a:gd name="T72" fmla="*/ 12 w 302"/>
                  <a:gd name="T73" fmla="*/ 0 h 300"/>
                  <a:gd name="T74" fmla="*/ 12 w 302"/>
                  <a:gd name="T75" fmla="*/ 0 h 300"/>
                  <a:gd name="T76" fmla="*/ 9 w 302"/>
                  <a:gd name="T77" fmla="*/ 0 h 3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02"/>
                  <a:gd name="T118" fmla="*/ 0 h 300"/>
                  <a:gd name="T119" fmla="*/ 302 w 302"/>
                  <a:gd name="T120" fmla="*/ 300 h 30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02" h="300">
                    <a:moveTo>
                      <a:pt x="9" y="0"/>
                    </a:moveTo>
                    <a:lnTo>
                      <a:pt x="9" y="0"/>
                    </a:lnTo>
                    <a:lnTo>
                      <a:pt x="5" y="15"/>
                    </a:lnTo>
                    <a:lnTo>
                      <a:pt x="2" y="30"/>
                    </a:lnTo>
                    <a:lnTo>
                      <a:pt x="0" y="47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3" y="93"/>
                    </a:lnTo>
                    <a:lnTo>
                      <a:pt x="5" y="108"/>
                    </a:lnTo>
                    <a:lnTo>
                      <a:pt x="8" y="123"/>
                    </a:lnTo>
                    <a:lnTo>
                      <a:pt x="14" y="138"/>
                    </a:lnTo>
                    <a:lnTo>
                      <a:pt x="20" y="153"/>
                    </a:lnTo>
                    <a:lnTo>
                      <a:pt x="26" y="167"/>
                    </a:lnTo>
                    <a:lnTo>
                      <a:pt x="33" y="180"/>
                    </a:lnTo>
                    <a:lnTo>
                      <a:pt x="41" y="194"/>
                    </a:lnTo>
                    <a:lnTo>
                      <a:pt x="50" y="207"/>
                    </a:lnTo>
                    <a:lnTo>
                      <a:pt x="59" y="219"/>
                    </a:lnTo>
                    <a:lnTo>
                      <a:pt x="71" y="231"/>
                    </a:lnTo>
                    <a:lnTo>
                      <a:pt x="81" y="242"/>
                    </a:lnTo>
                    <a:lnTo>
                      <a:pt x="95" y="252"/>
                    </a:lnTo>
                    <a:lnTo>
                      <a:pt x="107" y="261"/>
                    </a:lnTo>
                    <a:lnTo>
                      <a:pt x="120" y="269"/>
                    </a:lnTo>
                    <a:lnTo>
                      <a:pt x="135" y="276"/>
                    </a:lnTo>
                    <a:lnTo>
                      <a:pt x="149" y="282"/>
                    </a:lnTo>
                    <a:lnTo>
                      <a:pt x="164" y="287"/>
                    </a:lnTo>
                    <a:lnTo>
                      <a:pt x="178" y="293"/>
                    </a:lnTo>
                    <a:lnTo>
                      <a:pt x="193" y="296"/>
                    </a:lnTo>
                    <a:lnTo>
                      <a:pt x="209" y="299"/>
                    </a:lnTo>
                    <a:lnTo>
                      <a:pt x="226" y="300"/>
                    </a:lnTo>
                    <a:lnTo>
                      <a:pt x="241" y="300"/>
                    </a:lnTo>
                    <a:lnTo>
                      <a:pt x="254" y="300"/>
                    </a:lnTo>
                    <a:lnTo>
                      <a:pt x="271" y="299"/>
                    </a:lnTo>
                    <a:lnTo>
                      <a:pt x="287" y="296"/>
                    </a:lnTo>
                    <a:lnTo>
                      <a:pt x="302" y="293"/>
                    </a:lnTo>
                    <a:lnTo>
                      <a:pt x="302" y="290"/>
                    </a:lnTo>
                    <a:lnTo>
                      <a:pt x="301" y="287"/>
                    </a:lnTo>
                    <a:lnTo>
                      <a:pt x="286" y="290"/>
                    </a:lnTo>
                    <a:lnTo>
                      <a:pt x="271" y="293"/>
                    </a:lnTo>
                    <a:lnTo>
                      <a:pt x="254" y="294"/>
                    </a:lnTo>
                    <a:lnTo>
                      <a:pt x="239" y="294"/>
                    </a:lnTo>
                    <a:lnTo>
                      <a:pt x="226" y="294"/>
                    </a:lnTo>
                    <a:lnTo>
                      <a:pt x="209" y="293"/>
                    </a:lnTo>
                    <a:lnTo>
                      <a:pt x="194" y="290"/>
                    </a:lnTo>
                    <a:lnTo>
                      <a:pt x="179" y="287"/>
                    </a:lnTo>
                    <a:lnTo>
                      <a:pt x="166" y="282"/>
                    </a:lnTo>
                    <a:lnTo>
                      <a:pt x="150" y="276"/>
                    </a:lnTo>
                    <a:lnTo>
                      <a:pt x="137" y="272"/>
                    </a:lnTo>
                    <a:lnTo>
                      <a:pt x="123" y="264"/>
                    </a:lnTo>
                    <a:lnTo>
                      <a:pt x="110" y="255"/>
                    </a:lnTo>
                    <a:lnTo>
                      <a:pt x="98" y="246"/>
                    </a:lnTo>
                    <a:lnTo>
                      <a:pt x="86" y="237"/>
                    </a:lnTo>
                    <a:lnTo>
                      <a:pt x="75" y="227"/>
                    </a:lnTo>
                    <a:lnTo>
                      <a:pt x="63" y="215"/>
                    </a:lnTo>
                    <a:lnTo>
                      <a:pt x="54" y="203"/>
                    </a:lnTo>
                    <a:lnTo>
                      <a:pt x="45" y="191"/>
                    </a:lnTo>
                    <a:lnTo>
                      <a:pt x="38" y="177"/>
                    </a:lnTo>
                    <a:lnTo>
                      <a:pt x="30" y="165"/>
                    </a:lnTo>
                    <a:lnTo>
                      <a:pt x="24" y="150"/>
                    </a:lnTo>
                    <a:lnTo>
                      <a:pt x="20" y="137"/>
                    </a:lnTo>
                    <a:lnTo>
                      <a:pt x="15" y="122"/>
                    </a:lnTo>
                    <a:lnTo>
                      <a:pt x="11" y="107"/>
                    </a:lnTo>
                    <a:lnTo>
                      <a:pt x="8" y="92"/>
                    </a:lnTo>
                    <a:lnTo>
                      <a:pt x="6" y="77"/>
                    </a:lnTo>
                    <a:lnTo>
                      <a:pt x="6" y="62"/>
                    </a:lnTo>
                    <a:lnTo>
                      <a:pt x="8" y="47"/>
                    </a:lnTo>
                    <a:lnTo>
                      <a:pt x="9" y="32"/>
                    </a:lnTo>
                    <a:lnTo>
                      <a:pt x="12" y="17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0" name="Freeform 55"/>
              <p:cNvSpPr>
                <a:spLocks/>
              </p:cNvSpPr>
              <p:nvPr/>
            </p:nvSpPr>
            <p:spPr bwMode="auto">
              <a:xfrm>
                <a:off x="3853" y="794"/>
                <a:ext cx="218" cy="214"/>
              </a:xfrm>
              <a:custGeom>
                <a:avLst/>
                <a:gdLst>
                  <a:gd name="T0" fmla="*/ 217 w 218"/>
                  <a:gd name="T1" fmla="*/ 202 h 214"/>
                  <a:gd name="T2" fmla="*/ 217 w 218"/>
                  <a:gd name="T3" fmla="*/ 202 h 214"/>
                  <a:gd name="T4" fmla="*/ 196 w 218"/>
                  <a:gd name="T5" fmla="*/ 207 h 214"/>
                  <a:gd name="T6" fmla="*/ 173 w 218"/>
                  <a:gd name="T7" fmla="*/ 208 h 214"/>
                  <a:gd name="T8" fmla="*/ 152 w 218"/>
                  <a:gd name="T9" fmla="*/ 208 h 214"/>
                  <a:gd name="T10" fmla="*/ 131 w 218"/>
                  <a:gd name="T11" fmla="*/ 202 h 214"/>
                  <a:gd name="T12" fmla="*/ 110 w 218"/>
                  <a:gd name="T13" fmla="*/ 196 h 214"/>
                  <a:gd name="T14" fmla="*/ 91 w 218"/>
                  <a:gd name="T15" fmla="*/ 186 h 214"/>
                  <a:gd name="T16" fmla="*/ 72 w 218"/>
                  <a:gd name="T17" fmla="*/ 174 h 214"/>
                  <a:gd name="T18" fmla="*/ 56 w 218"/>
                  <a:gd name="T19" fmla="*/ 159 h 214"/>
                  <a:gd name="T20" fmla="*/ 56 w 218"/>
                  <a:gd name="T21" fmla="*/ 159 h 214"/>
                  <a:gd name="T22" fmla="*/ 41 w 218"/>
                  <a:gd name="T23" fmla="*/ 142 h 214"/>
                  <a:gd name="T24" fmla="*/ 29 w 218"/>
                  <a:gd name="T25" fmla="*/ 124 h 214"/>
                  <a:gd name="T26" fmla="*/ 20 w 218"/>
                  <a:gd name="T27" fmla="*/ 106 h 214"/>
                  <a:gd name="T28" fmla="*/ 12 w 218"/>
                  <a:gd name="T29" fmla="*/ 85 h 214"/>
                  <a:gd name="T30" fmla="*/ 8 w 218"/>
                  <a:gd name="T31" fmla="*/ 64 h 214"/>
                  <a:gd name="T32" fmla="*/ 8 w 218"/>
                  <a:gd name="T33" fmla="*/ 45 h 214"/>
                  <a:gd name="T34" fmla="*/ 8 w 218"/>
                  <a:gd name="T35" fmla="*/ 22 h 214"/>
                  <a:gd name="T36" fmla="*/ 12 w 218"/>
                  <a:gd name="T37" fmla="*/ 1 h 214"/>
                  <a:gd name="T38" fmla="*/ 8 w 218"/>
                  <a:gd name="T39" fmla="*/ 1 h 214"/>
                  <a:gd name="T40" fmla="*/ 8 w 218"/>
                  <a:gd name="T41" fmla="*/ 1 h 214"/>
                  <a:gd name="T42" fmla="*/ 8 w 218"/>
                  <a:gd name="T43" fmla="*/ 1 h 214"/>
                  <a:gd name="T44" fmla="*/ 5 w 218"/>
                  <a:gd name="T45" fmla="*/ 0 h 214"/>
                  <a:gd name="T46" fmla="*/ 5 w 218"/>
                  <a:gd name="T47" fmla="*/ 0 h 214"/>
                  <a:gd name="T48" fmla="*/ 2 w 218"/>
                  <a:gd name="T49" fmla="*/ 22 h 214"/>
                  <a:gd name="T50" fmla="*/ 0 w 218"/>
                  <a:gd name="T51" fmla="*/ 45 h 214"/>
                  <a:gd name="T52" fmla="*/ 2 w 218"/>
                  <a:gd name="T53" fmla="*/ 67 h 214"/>
                  <a:gd name="T54" fmla="*/ 6 w 218"/>
                  <a:gd name="T55" fmla="*/ 88 h 214"/>
                  <a:gd name="T56" fmla="*/ 14 w 218"/>
                  <a:gd name="T57" fmla="*/ 108 h 214"/>
                  <a:gd name="T58" fmla="*/ 23 w 218"/>
                  <a:gd name="T59" fmla="*/ 129 h 214"/>
                  <a:gd name="T60" fmla="*/ 36 w 218"/>
                  <a:gd name="T61" fmla="*/ 147 h 214"/>
                  <a:gd name="T62" fmla="*/ 51 w 218"/>
                  <a:gd name="T63" fmla="*/ 163 h 214"/>
                  <a:gd name="T64" fmla="*/ 51 w 218"/>
                  <a:gd name="T65" fmla="*/ 163 h 214"/>
                  <a:gd name="T66" fmla="*/ 69 w 218"/>
                  <a:gd name="T67" fmla="*/ 178 h 214"/>
                  <a:gd name="T68" fmla="*/ 88 w 218"/>
                  <a:gd name="T69" fmla="*/ 190 h 214"/>
                  <a:gd name="T70" fmla="*/ 107 w 218"/>
                  <a:gd name="T71" fmla="*/ 201 h 214"/>
                  <a:gd name="T72" fmla="*/ 128 w 218"/>
                  <a:gd name="T73" fmla="*/ 208 h 214"/>
                  <a:gd name="T74" fmla="*/ 151 w 218"/>
                  <a:gd name="T75" fmla="*/ 213 h 214"/>
                  <a:gd name="T76" fmla="*/ 173 w 218"/>
                  <a:gd name="T77" fmla="*/ 214 h 214"/>
                  <a:gd name="T78" fmla="*/ 196 w 218"/>
                  <a:gd name="T79" fmla="*/ 213 h 214"/>
                  <a:gd name="T80" fmla="*/ 218 w 218"/>
                  <a:gd name="T81" fmla="*/ 208 h 214"/>
                  <a:gd name="T82" fmla="*/ 218 w 218"/>
                  <a:gd name="T83" fmla="*/ 205 h 214"/>
                  <a:gd name="T84" fmla="*/ 218 w 218"/>
                  <a:gd name="T85" fmla="*/ 205 h 214"/>
                  <a:gd name="T86" fmla="*/ 218 w 218"/>
                  <a:gd name="T87" fmla="*/ 205 h 214"/>
                  <a:gd name="T88" fmla="*/ 217 w 218"/>
                  <a:gd name="T89" fmla="*/ 202 h 214"/>
                  <a:gd name="T90" fmla="*/ 217 w 218"/>
                  <a:gd name="T91" fmla="*/ 202 h 2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18"/>
                  <a:gd name="T139" fmla="*/ 0 h 214"/>
                  <a:gd name="T140" fmla="*/ 218 w 218"/>
                  <a:gd name="T141" fmla="*/ 214 h 21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18" h="214">
                    <a:moveTo>
                      <a:pt x="217" y="202"/>
                    </a:moveTo>
                    <a:lnTo>
                      <a:pt x="217" y="202"/>
                    </a:lnTo>
                    <a:lnTo>
                      <a:pt x="196" y="207"/>
                    </a:lnTo>
                    <a:lnTo>
                      <a:pt x="173" y="208"/>
                    </a:lnTo>
                    <a:lnTo>
                      <a:pt x="152" y="208"/>
                    </a:lnTo>
                    <a:lnTo>
                      <a:pt x="131" y="202"/>
                    </a:lnTo>
                    <a:lnTo>
                      <a:pt x="110" y="196"/>
                    </a:lnTo>
                    <a:lnTo>
                      <a:pt x="91" y="186"/>
                    </a:lnTo>
                    <a:lnTo>
                      <a:pt x="72" y="174"/>
                    </a:lnTo>
                    <a:lnTo>
                      <a:pt x="56" y="159"/>
                    </a:lnTo>
                    <a:lnTo>
                      <a:pt x="41" y="142"/>
                    </a:lnTo>
                    <a:lnTo>
                      <a:pt x="29" y="124"/>
                    </a:lnTo>
                    <a:lnTo>
                      <a:pt x="20" y="106"/>
                    </a:lnTo>
                    <a:lnTo>
                      <a:pt x="12" y="85"/>
                    </a:lnTo>
                    <a:lnTo>
                      <a:pt x="8" y="64"/>
                    </a:lnTo>
                    <a:lnTo>
                      <a:pt x="8" y="45"/>
                    </a:lnTo>
                    <a:lnTo>
                      <a:pt x="8" y="22"/>
                    </a:lnTo>
                    <a:lnTo>
                      <a:pt x="12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2" y="22"/>
                    </a:lnTo>
                    <a:lnTo>
                      <a:pt x="0" y="45"/>
                    </a:lnTo>
                    <a:lnTo>
                      <a:pt x="2" y="67"/>
                    </a:lnTo>
                    <a:lnTo>
                      <a:pt x="6" y="88"/>
                    </a:lnTo>
                    <a:lnTo>
                      <a:pt x="14" y="108"/>
                    </a:lnTo>
                    <a:lnTo>
                      <a:pt x="23" y="129"/>
                    </a:lnTo>
                    <a:lnTo>
                      <a:pt x="36" y="147"/>
                    </a:lnTo>
                    <a:lnTo>
                      <a:pt x="51" y="163"/>
                    </a:lnTo>
                    <a:lnTo>
                      <a:pt x="69" y="178"/>
                    </a:lnTo>
                    <a:lnTo>
                      <a:pt x="88" y="190"/>
                    </a:lnTo>
                    <a:lnTo>
                      <a:pt x="107" y="201"/>
                    </a:lnTo>
                    <a:lnTo>
                      <a:pt x="128" y="208"/>
                    </a:lnTo>
                    <a:lnTo>
                      <a:pt x="151" y="213"/>
                    </a:lnTo>
                    <a:lnTo>
                      <a:pt x="173" y="214"/>
                    </a:lnTo>
                    <a:lnTo>
                      <a:pt x="196" y="213"/>
                    </a:lnTo>
                    <a:lnTo>
                      <a:pt x="218" y="208"/>
                    </a:lnTo>
                    <a:lnTo>
                      <a:pt x="218" y="205"/>
                    </a:lnTo>
                    <a:lnTo>
                      <a:pt x="217" y="20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1" name="Freeform 56"/>
              <p:cNvSpPr>
                <a:spLocks/>
              </p:cNvSpPr>
              <p:nvPr/>
            </p:nvSpPr>
            <p:spPr bwMode="auto">
              <a:xfrm>
                <a:off x="3820" y="785"/>
                <a:ext cx="260" cy="258"/>
              </a:xfrm>
              <a:custGeom>
                <a:avLst/>
                <a:gdLst>
                  <a:gd name="T0" fmla="*/ 8 w 260"/>
                  <a:gd name="T1" fmla="*/ 0 h 258"/>
                  <a:gd name="T2" fmla="*/ 8 w 260"/>
                  <a:gd name="T3" fmla="*/ 0 h 258"/>
                  <a:gd name="T4" fmla="*/ 5 w 260"/>
                  <a:gd name="T5" fmla="*/ 13 h 258"/>
                  <a:gd name="T6" fmla="*/ 2 w 260"/>
                  <a:gd name="T7" fmla="*/ 25 h 258"/>
                  <a:gd name="T8" fmla="*/ 0 w 260"/>
                  <a:gd name="T9" fmla="*/ 54 h 258"/>
                  <a:gd name="T10" fmla="*/ 3 w 260"/>
                  <a:gd name="T11" fmla="*/ 79 h 258"/>
                  <a:gd name="T12" fmla="*/ 8 w 260"/>
                  <a:gd name="T13" fmla="*/ 106 h 258"/>
                  <a:gd name="T14" fmla="*/ 17 w 260"/>
                  <a:gd name="T15" fmla="*/ 132 h 258"/>
                  <a:gd name="T16" fmla="*/ 27 w 260"/>
                  <a:gd name="T17" fmla="*/ 156 h 258"/>
                  <a:gd name="T18" fmla="*/ 44 w 260"/>
                  <a:gd name="T19" fmla="*/ 177 h 258"/>
                  <a:gd name="T20" fmla="*/ 51 w 260"/>
                  <a:gd name="T21" fmla="*/ 189 h 258"/>
                  <a:gd name="T22" fmla="*/ 62 w 260"/>
                  <a:gd name="T23" fmla="*/ 198 h 258"/>
                  <a:gd name="T24" fmla="*/ 62 w 260"/>
                  <a:gd name="T25" fmla="*/ 198 h 258"/>
                  <a:gd name="T26" fmla="*/ 71 w 260"/>
                  <a:gd name="T27" fmla="*/ 207 h 258"/>
                  <a:gd name="T28" fmla="*/ 81 w 260"/>
                  <a:gd name="T29" fmla="*/ 216 h 258"/>
                  <a:gd name="T30" fmla="*/ 104 w 260"/>
                  <a:gd name="T31" fmla="*/ 232 h 258"/>
                  <a:gd name="T32" fmla="*/ 128 w 260"/>
                  <a:gd name="T33" fmla="*/ 243 h 258"/>
                  <a:gd name="T34" fmla="*/ 154 w 260"/>
                  <a:gd name="T35" fmla="*/ 252 h 258"/>
                  <a:gd name="T36" fmla="*/ 179 w 260"/>
                  <a:gd name="T37" fmla="*/ 256 h 258"/>
                  <a:gd name="T38" fmla="*/ 208 w 260"/>
                  <a:gd name="T39" fmla="*/ 258 h 258"/>
                  <a:gd name="T40" fmla="*/ 233 w 260"/>
                  <a:gd name="T41" fmla="*/ 256 h 258"/>
                  <a:gd name="T42" fmla="*/ 247 w 260"/>
                  <a:gd name="T43" fmla="*/ 253 h 258"/>
                  <a:gd name="T44" fmla="*/ 260 w 260"/>
                  <a:gd name="T45" fmla="*/ 252 h 258"/>
                  <a:gd name="T46" fmla="*/ 259 w 260"/>
                  <a:gd name="T47" fmla="*/ 249 h 258"/>
                  <a:gd name="T48" fmla="*/ 259 w 260"/>
                  <a:gd name="T49" fmla="*/ 249 h 258"/>
                  <a:gd name="T50" fmla="*/ 259 w 260"/>
                  <a:gd name="T51" fmla="*/ 249 h 258"/>
                  <a:gd name="T52" fmla="*/ 259 w 260"/>
                  <a:gd name="T53" fmla="*/ 246 h 258"/>
                  <a:gd name="T54" fmla="*/ 259 w 260"/>
                  <a:gd name="T55" fmla="*/ 246 h 258"/>
                  <a:gd name="T56" fmla="*/ 233 w 260"/>
                  <a:gd name="T57" fmla="*/ 250 h 258"/>
                  <a:gd name="T58" fmla="*/ 208 w 260"/>
                  <a:gd name="T59" fmla="*/ 252 h 258"/>
                  <a:gd name="T60" fmla="*/ 181 w 260"/>
                  <a:gd name="T61" fmla="*/ 250 h 258"/>
                  <a:gd name="T62" fmla="*/ 157 w 260"/>
                  <a:gd name="T63" fmla="*/ 246 h 258"/>
                  <a:gd name="T64" fmla="*/ 131 w 260"/>
                  <a:gd name="T65" fmla="*/ 237 h 258"/>
                  <a:gd name="T66" fmla="*/ 107 w 260"/>
                  <a:gd name="T67" fmla="*/ 226 h 258"/>
                  <a:gd name="T68" fmla="*/ 86 w 260"/>
                  <a:gd name="T69" fmla="*/ 211 h 258"/>
                  <a:gd name="T70" fmla="*/ 66 w 260"/>
                  <a:gd name="T71" fmla="*/ 193 h 258"/>
                  <a:gd name="T72" fmla="*/ 66 w 260"/>
                  <a:gd name="T73" fmla="*/ 193 h 258"/>
                  <a:gd name="T74" fmla="*/ 48 w 260"/>
                  <a:gd name="T75" fmla="*/ 174 h 258"/>
                  <a:gd name="T76" fmla="*/ 33 w 260"/>
                  <a:gd name="T77" fmla="*/ 151 h 258"/>
                  <a:gd name="T78" fmla="*/ 23 w 260"/>
                  <a:gd name="T79" fmla="*/ 129 h 258"/>
                  <a:gd name="T80" fmla="*/ 14 w 260"/>
                  <a:gd name="T81" fmla="*/ 105 h 258"/>
                  <a:gd name="T82" fmla="*/ 8 w 260"/>
                  <a:gd name="T83" fmla="*/ 79 h 258"/>
                  <a:gd name="T84" fmla="*/ 6 w 260"/>
                  <a:gd name="T85" fmla="*/ 54 h 258"/>
                  <a:gd name="T86" fmla="*/ 8 w 260"/>
                  <a:gd name="T87" fmla="*/ 28 h 258"/>
                  <a:gd name="T88" fmla="*/ 14 w 260"/>
                  <a:gd name="T89" fmla="*/ 1 h 258"/>
                  <a:gd name="T90" fmla="*/ 11 w 260"/>
                  <a:gd name="T91" fmla="*/ 0 h 258"/>
                  <a:gd name="T92" fmla="*/ 11 w 260"/>
                  <a:gd name="T93" fmla="*/ 0 h 258"/>
                  <a:gd name="T94" fmla="*/ 11 w 260"/>
                  <a:gd name="T95" fmla="*/ 0 h 258"/>
                  <a:gd name="T96" fmla="*/ 8 w 260"/>
                  <a:gd name="T97" fmla="*/ 0 h 258"/>
                  <a:gd name="T98" fmla="*/ 8 w 260"/>
                  <a:gd name="T99" fmla="*/ 0 h 25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"/>
                  <a:gd name="T151" fmla="*/ 0 h 258"/>
                  <a:gd name="T152" fmla="*/ 260 w 260"/>
                  <a:gd name="T153" fmla="*/ 258 h 25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" h="258">
                    <a:moveTo>
                      <a:pt x="8" y="0"/>
                    </a:moveTo>
                    <a:lnTo>
                      <a:pt x="8" y="0"/>
                    </a:lnTo>
                    <a:lnTo>
                      <a:pt x="5" y="13"/>
                    </a:lnTo>
                    <a:lnTo>
                      <a:pt x="2" y="25"/>
                    </a:lnTo>
                    <a:lnTo>
                      <a:pt x="0" y="54"/>
                    </a:lnTo>
                    <a:lnTo>
                      <a:pt x="3" y="79"/>
                    </a:lnTo>
                    <a:lnTo>
                      <a:pt x="8" y="106"/>
                    </a:lnTo>
                    <a:lnTo>
                      <a:pt x="17" y="132"/>
                    </a:lnTo>
                    <a:lnTo>
                      <a:pt x="27" y="156"/>
                    </a:lnTo>
                    <a:lnTo>
                      <a:pt x="44" y="177"/>
                    </a:lnTo>
                    <a:lnTo>
                      <a:pt x="51" y="189"/>
                    </a:lnTo>
                    <a:lnTo>
                      <a:pt x="62" y="198"/>
                    </a:lnTo>
                    <a:lnTo>
                      <a:pt x="71" y="207"/>
                    </a:lnTo>
                    <a:lnTo>
                      <a:pt x="81" y="216"/>
                    </a:lnTo>
                    <a:lnTo>
                      <a:pt x="104" y="232"/>
                    </a:lnTo>
                    <a:lnTo>
                      <a:pt x="128" y="243"/>
                    </a:lnTo>
                    <a:lnTo>
                      <a:pt x="154" y="252"/>
                    </a:lnTo>
                    <a:lnTo>
                      <a:pt x="179" y="256"/>
                    </a:lnTo>
                    <a:lnTo>
                      <a:pt x="208" y="258"/>
                    </a:lnTo>
                    <a:lnTo>
                      <a:pt x="233" y="256"/>
                    </a:lnTo>
                    <a:lnTo>
                      <a:pt x="247" y="253"/>
                    </a:lnTo>
                    <a:lnTo>
                      <a:pt x="260" y="252"/>
                    </a:lnTo>
                    <a:lnTo>
                      <a:pt x="259" y="249"/>
                    </a:lnTo>
                    <a:lnTo>
                      <a:pt x="259" y="246"/>
                    </a:lnTo>
                    <a:lnTo>
                      <a:pt x="233" y="250"/>
                    </a:lnTo>
                    <a:lnTo>
                      <a:pt x="208" y="252"/>
                    </a:lnTo>
                    <a:lnTo>
                      <a:pt x="181" y="250"/>
                    </a:lnTo>
                    <a:lnTo>
                      <a:pt x="157" y="246"/>
                    </a:lnTo>
                    <a:lnTo>
                      <a:pt x="131" y="237"/>
                    </a:lnTo>
                    <a:lnTo>
                      <a:pt x="107" y="226"/>
                    </a:lnTo>
                    <a:lnTo>
                      <a:pt x="86" y="211"/>
                    </a:lnTo>
                    <a:lnTo>
                      <a:pt x="66" y="193"/>
                    </a:lnTo>
                    <a:lnTo>
                      <a:pt x="48" y="174"/>
                    </a:lnTo>
                    <a:lnTo>
                      <a:pt x="33" y="151"/>
                    </a:lnTo>
                    <a:lnTo>
                      <a:pt x="23" y="129"/>
                    </a:lnTo>
                    <a:lnTo>
                      <a:pt x="14" y="105"/>
                    </a:lnTo>
                    <a:lnTo>
                      <a:pt x="8" y="79"/>
                    </a:lnTo>
                    <a:lnTo>
                      <a:pt x="6" y="54"/>
                    </a:lnTo>
                    <a:lnTo>
                      <a:pt x="8" y="28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2" name="Freeform 57"/>
              <p:cNvSpPr>
                <a:spLocks/>
              </p:cNvSpPr>
              <p:nvPr/>
            </p:nvSpPr>
            <p:spPr bwMode="auto">
              <a:xfrm>
                <a:off x="3889" y="803"/>
                <a:ext cx="173" cy="169"/>
              </a:xfrm>
              <a:custGeom>
                <a:avLst/>
                <a:gdLst>
                  <a:gd name="T0" fmla="*/ 172 w 173"/>
                  <a:gd name="T1" fmla="*/ 159 h 169"/>
                  <a:gd name="T2" fmla="*/ 172 w 173"/>
                  <a:gd name="T3" fmla="*/ 159 h 169"/>
                  <a:gd name="T4" fmla="*/ 154 w 173"/>
                  <a:gd name="T5" fmla="*/ 163 h 169"/>
                  <a:gd name="T6" fmla="*/ 137 w 173"/>
                  <a:gd name="T7" fmla="*/ 163 h 169"/>
                  <a:gd name="T8" fmla="*/ 121 w 173"/>
                  <a:gd name="T9" fmla="*/ 162 h 169"/>
                  <a:gd name="T10" fmla="*/ 103 w 173"/>
                  <a:gd name="T11" fmla="*/ 159 h 169"/>
                  <a:gd name="T12" fmla="*/ 88 w 173"/>
                  <a:gd name="T13" fmla="*/ 153 h 169"/>
                  <a:gd name="T14" fmla="*/ 73 w 173"/>
                  <a:gd name="T15" fmla="*/ 145 h 169"/>
                  <a:gd name="T16" fmla="*/ 59 w 173"/>
                  <a:gd name="T17" fmla="*/ 138 h 169"/>
                  <a:gd name="T18" fmla="*/ 45 w 173"/>
                  <a:gd name="T19" fmla="*/ 124 h 169"/>
                  <a:gd name="T20" fmla="*/ 45 w 173"/>
                  <a:gd name="T21" fmla="*/ 124 h 169"/>
                  <a:gd name="T22" fmla="*/ 33 w 173"/>
                  <a:gd name="T23" fmla="*/ 112 h 169"/>
                  <a:gd name="T24" fmla="*/ 26 w 173"/>
                  <a:gd name="T25" fmla="*/ 97 h 169"/>
                  <a:gd name="T26" fmla="*/ 17 w 173"/>
                  <a:gd name="T27" fmla="*/ 84 h 169"/>
                  <a:gd name="T28" fmla="*/ 11 w 173"/>
                  <a:gd name="T29" fmla="*/ 67 h 169"/>
                  <a:gd name="T30" fmla="*/ 8 w 173"/>
                  <a:gd name="T31" fmla="*/ 51 h 169"/>
                  <a:gd name="T32" fmla="*/ 8 w 173"/>
                  <a:gd name="T33" fmla="*/ 36 h 169"/>
                  <a:gd name="T34" fmla="*/ 8 w 173"/>
                  <a:gd name="T35" fmla="*/ 18 h 169"/>
                  <a:gd name="T36" fmla="*/ 11 w 173"/>
                  <a:gd name="T37" fmla="*/ 0 h 169"/>
                  <a:gd name="T38" fmla="*/ 8 w 173"/>
                  <a:gd name="T39" fmla="*/ 1 h 169"/>
                  <a:gd name="T40" fmla="*/ 8 w 173"/>
                  <a:gd name="T41" fmla="*/ 1 h 169"/>
                  <a:gd name="T42" fmla="*/ 8 w 173"/>
                  <a:gd name="T43" fmla="*/ 1 h 169"/>
                  <a:gd name="T44" fmla="*/ 3 w 173"/>
                  <a:gd name="T45" fmla="*/ 0 h 169"/>
                  <a:gd name="T46" fmla="*/ 3 w 173"/>
                  <a:gd name="T47" fmla="*/ 0 h 169"/>
                  <a:gd name="T48" fmla="*/ 2 w 173"/>
                  <a:gd name="T49" fmla="*/ 18 h 169"/>
                  <a:gd name="T50" fmla="*/ 0 w 173"/>
                  <a:gd name="T51" fmla="*/ 36 h 169"/>
                  <a:gd name="T52" fmla="*/ 3 w 173"/>
                  <a:gd name="T53" fmla="*/ 52 h 169"/>
                  <a:gd name="T54" fmla="*/ 5 w 173"/>
                  <a:gd name="T55" fmla="*/ 69 h 169"/>
                  <a:gd name="T56" fmla="*/ 11 w 173"/>
                  <a:gd name="T57" fmla="*/ 87 h 169"/>
                  <a:gd name="T58" fmla="*/ 20 w 173"/>
                  <a:gd name="T59" fmla="*/ 102 h 169"/>
                  <a:gd name="T60" fmla="*/ 29 w 173"/>
                  <a:gd name="T61" fmla="*/ 115 h 169"/>
                  <a:gd name="T62" fmla="*/ 41 w 173"/>
                  <a:gd name="T63" fmla="*/ 129 h 169"/>
                  <a:gd name="T64" fmla="*/ 41 w 173"/>
                  <a:gd name="T65" fmla="*/ 129 h 169"/>
                  <a:gd name="T66" fmla="*/ 55 w 173"/>
                  <a:gd name="T67" fmla="*/ 141 h 169"/>
                  <a:gd name="T68" fmla="*/ 70 w 173"/>
                  <a:gd name="T69" fmla="*/ 151 h 169"/>
                  <a:gd name="T70" fmla="*/ 86 w 173"/>
                  <a:gd name="T71" fmla="*/ 159 h 169"/>
                  <a:gd name="T72" fmla="*/ 103 w 173"/>
                  <a:gd name="T73" fmla="*/ 163 h 169"/>
                  <a:gd name="T74" fmla="*/ 119 w 173"/>
                  <a:gd name="T75" fmla="*/ 168 h 169"/>
                  <a:gd name="T76" fmla="*/ 137 w 173"/>
                  <a:gd name="T77" fmla="*/ 169 h 169"/>
                  <a:gd name="T78" fmla="*/ 155 w 173"/>
                  <a:gd name="T79" fmla="*/ 168 h 169"/>
                  <a:gd name="T80" fmla="*/ 173 w 173"/>
                  <a:gd name="T81" fmla="*/ 165 h 169"/>
                  <a:gd name="T82" fmla="*/ 172 w 173"/>
                  <a:gd name="T83" fmla="*/ 162 h 169"/>
                  <a:gd name="T84" fmla="*/ 172 w 173"/>
                  <a:gd name="T85" fmla="*/ 162 h 169"/>
                  <a:gd name="T86" fmla="*/ 172 w 173"/>
                  <a:gd name="T87" fmla="*/ 162 h 169"/>
                  <a:gd name="T88" fmla="*/ 172 w 173"/>
                  <a:gd name="T89" fmla="*/ 159 h 169"/>
                  <a:gd name="T90" fmla="*/ 172 w 173"/>
                  <a:gd name="T91" fmla="*/ 159 h 16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3"/>
                  <a:gd name="T139" fmla="*/ 0 h 169"/>
                  <a:gd name="T140" fmla="*/ 173 w 173"/>
                  <a:gd name="T141" fmla="*/ 169 h 16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3" h="169">
                    <a:moveTo>
                      <a:pt x="172" y="159"/>
                    </a:moveTo>
                    <a:lnTo>
                      <a:pt x="172" y="159"/>
                    </a:lnTo>
                    <a:lnTo>
                      <a:pt x="154" y="163"/>
                    </a:lnTo>
                    <a:lnTo>
                      <a:pt x="137" y="163"/>
                    </a:lnTo>
                    <a:lnTo>
                      <a:pt x="121" y="162"/>
                    </a:lnTo>
                    <a:lnTo>
                      <a:pt x="103" y="159"/>
                    </a:lnTo>
                    <a:lnTo>
                      <a:pt x="88" y="153"/>
                    </a:lnTo>
                    <a:lnTo>
                      <a:pt x="73" y="145"/>
                    </a:lnTo>
                    <a:lnTo>
                      <a:pt x="59" y="138"/>
                    </a:lnTo>
                    <a:lnTo>
                      <a:pt x="45" y="124"/>
                    </a:lnTo>
                    <a:lnTo>
                      <a:pt x="33" y="112"/>
                    </a:lnTo>
                    <a:lnTo>
                      <a:pt x="26" y="97"/>
                    </a:lnTo>
                    <a:lnTo>
                      <a:pt x="17" y="84"/>
                    </a:lnTo>
                    <a:lnTo>
                      <a:pt x="11" y="67"/>
                    </a:lnTo>
                    <a:lnTo>
                      <a:pt x="8" y="51"/>
                    </a:lnTo>
                    <a:lnTo>
                      <a:pt x="8" y="36"/>
                    </a:lnTo>
                    <a:lnTo>
                      <a:pt x="8" y="18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3" y="0"/>
                    </a:lnTo>
                    <a:lnTo>
                      <a:pt x="2" y="18"/>
                    </a:lnTo>
                    <a:lnTo>
                      <a:pt x="0" y="36"/>
                    </a:lnTo>
                    <a:lnTo>
                      <a:pt x="3" y="52"/>
                    </a:lnTo>
                    <a:lnTo>
                      <a:pt x="5" y="69"/>
                    </a:lnTo>
                    <a:lnTo>
                      <a:pt x="11" y="87"/>
                    </a:lnTo>
                    <a:lnTo>
                      <a:pt x="20" y="102"/>
                    </a:lnTo>
                    <a:lnTo>
                      <a:pt x="29" y="115"/>
                    </a:lnTo>
                    <a:lnTo>
                      <a:pt x="41" y="129"/>
                    </a:lnTo>
                    <a:lnTo>
                      <a:pt x="55" y="141"/>
                    </a:lnTo>
                    <a:lnTo>
                      <a:pt x="70" y="151"/>
                    </a:lnTo>
                    <a:lnTo>
                      <a:pt x="86" y="159"/>
                    </a:lnTo>
                    <a:lnTo>
                      <a:pt x="103" y="163"/>
                    </a:lnTo>
                    <a:lnTo>
                      <a:pt x="119" y="168"/>
                    </a:lnTo>
                    <a:lnTo>
                      <a:pt x="137" y="169"/>
                    </a:lnTo>
                    <a:lnTo>
                      <a:pt x="155" y="168"/>
                    </a:lnTo>
                    <a:lnTo>
                      <a:pt x="173" y="165"/>
                    </a:lnTo>
                    <a:lnTo>
                      <a:pt x="172" y="162"/>
                    </a:lnTo>
                    <a:lnTo>
                      <a:pt x="172" y="159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3" name="Freeform 58"/>
              <p:cNvSpPr>
                <a:spLocks/>
              </p:cNvSpPr>
              <p:nvPr/>
            </p:nvSpPr>
            <p:spPr bwMode="auto">
              <a:xfrm>
                <a:off x="3853" y="794"/>
                <a:ext cx="218" cy="214"/>
              </a:xfrm>
              <a:custGeom>
                <a:avLst/>
                <a:gdLst>
                  <a:gd name="T0" fmla="*/ 5 w 218"/>
                  <a:gd name="T1" fmla="*/ 0 h 214"/>
                  <a:gd name="T2" fmla="*/ 5 w 218"/>
                  <a:gd name="T3" fmla="*/ 0 h 214"/>
                  <a:gd name="T4" fmla="*/ 2 w 218"/>
                  <a:gd name="T5" fmla="*/ 22 h 214"/>
                  <a:gd name="T6" fmla="*/ 0 w 218"/>
                  <a:gd name="T7" fmla="*/ 45 h 214"/>
                  <a:gd name="T8" fmla="*/ 2 w 218"/>
                  <a:gd name="T9" fmla="*/ 67 h 214"/>
                  <a:gd name="T10" fmla="*/ 6 w 218"/>
                  <a:gd name="T11" fmla="*/ 88 h 214"/>
                  <a:gd name="T12" fmla="*/ 14 w 218"/>
                  <a:gd name="T13" fmla="*/ 108 h 214"/>
                  <a:gd name="T14" fmla="*/ 23 w 218"/>
                  <a:gd name="T15" fmla="*/ 129 h 214"/>
                  <a:gd name="T16" fmla="*/ 36 w 218"/>
                  <a:gd name="T17" fmla="*/ 147 h 214"/>
                  <a:gd name="T18" fmla="*/ 51 w 218"/>
                  <a:gd name="T19" fmla="*/ 163 h 214"/>
                  <a:gd name="T20" fmla="*/ 51 w 218"/>
                  <a:gd name="T21" fmla="*/ 163 h 214"/>
                  <a:gd name="T22" fmla="*/ 69 w 218"/>
                  <a:gd name="T23" fmla="*/ 178 h 214"/>
                  <a:gd name="T24" fmla="*/ 88 w 218"/>
                  <a:gd name="T25" fmla="*/ 190 h 214"/>
                  <a:gd name="T26" fmla="*/ 107 w 218"/>
                  <a:gd name="T27" fmla="*/ 201 h 214"/>
                  <a:gd name="T28" fmla="*/ 128 w 218"/>
                  <a:gd name="T29" fmla="*/ 208 h 214"/>
                  <a:gd name="T30" fmla="*/ 151 w 218"/>
                  <a:gd name="T31" fmla="*/ 213 h 214"/>
                  <a:gd name="T32" fmla="*/ 173 w 218"/>
                  <a:gd name="T33" fmla="*/ 214 h 214"/>
                  <a:gd name="T34" fmla="*/ 196 w 218"/>
                  <a:gd name="T35" fmla="*/ 213 h 214"/>
                  <a:gd name="T36" fmla="*/ 218 w 218"/>
                  <a:gd name="T37" fmla="*/ 208 h 214"/>
                  <a:gd name="T38" fmla="*/ 218 w 218"/>
                  <a:gd name="T39" fmla="*/ 205 h 214"/>
                  <a:gd name="T40" fmla="*/ 218 w 218"/>
                  <a:gd name="T41" fmla="*/ 205 h 214"/>
                  <a:gd name="T42" fmla="*/ 218 w 218"/>
                  <a:gd name="T43" fmla="*/ 205 h 214"/>
                  <a:gd name="T44" fmla="*/ 217 w 218"/>
                  <a:gd name="T45" fmla="*/ 202 h 214"/>
                  <a:gd name="T46" fmla="*/ 217 w 218"/>
                  <a:gd name="T47" fmla="*/ 202 h 214"/>
                  <a:gd name="T48" fmla="*/ 196 w 218"/>
                  <a:gd name="T49" fmla="*/ 207 h 214"/>
                  <a:gd name="T50" fmla="*/ 173 w 218"/>
                  <a:gd name="T51" fmla="*/ 208 h 214"/>
                  <a:gd name="T52" fmla="*/ 152 w 218"/>
                  <a:gd name="T53" fmla="*/ 208 h 214"/>
                  <a:gd name="T54" fmla="*/ 131 w 218"/>
                  <a:gd name="T55" fmla="*/ 202 h 214"/>
                  <a:gd name="T56" fmla="*/ 110 w 218"/>
                  <a:gd name="T57" fmla="*/ 196 h 214"/>
                  <a:gd name="T58" fmla="*/ 91 w 218"/>
                  <a:gd name="T59" fmla="*/ 186 h 214"/>
                  <a:gd name="T60" fmla="*/ 72 w 218"/>
                  <a:gd name="T61" fmla="*/ 174 h 214"/>
                  <a:gd name="T62" fmla="*/ 56 w 218"/>
                  <a:gd name="T63" fmla="*/ 159 h 214"/>
                  <a:gd name="T64" fmla="*/ 56 w 218"/>
                  <a:gd name="T65" fmla="*/ 159 h 214"/>
                  <a:gd name="T66" fmla="*/ 41 w 218"/>
                  <a:gd name="T67" fmla="*/ 142 h 214"/>
                  <a:gd name="T68" fmla="*/ 29 w 218"/>
                  <a:gd name="T69" fmla="*/ 124 h 214"/>
                  <a:gd name="T70" fmla="*/ 20 w 218"/>
                  <a:gd name="T71" fmla="*/ 106 h 214"/>
                  <a:gd name="T72" fmla="*/ 12 w 218"/>
                  <a:gd name="T73" fmla="*/ 85 h 214"/>
                  <a:gd name="T74" fmla="*/ 8 w 218"/>
                  <a:gd name="T75" fmla="*/ 64 h 214"/>
                  <a:gd name="T76" fmla="*/ 8 w 218"/>
                  <a:gd name="T77" fmla="*/ 45 h 214"/>
                  <a:gd name="T78" fmla="*/ 8 w 218"/>
                  <a:gd name="T79" fmla="*/ 22 h 214"/>
                  <a:gd name="T80" fmla="*/ 12 w 218"/>
                  <a:gd name="T81" fmla="*/ 1 h 214"/>
                  <a:gd name="T82" fmla="*/ 8 w 218"/>
                  <a:gd name="T83" fmla="*/ 1 h 214"/>
                  <a:gd name="T84" fmla="*/ 8 w 218"/>
                  <a:gd name="T85" fmla="*/ 1 h 214"/>
                  <a:gd name="T86" fmla="*/ 8 w 218"/>
                  <a:gd name="T87" fmla="*/ 1 h 214"/>
                  <a:gd name="T88" fmla="*/ 5 w 218"/>
                  <a:gd name="T89" fmla="*/ 0 h 214"/>
                  <a:gd name="T90" fmla="*/ 5 w 218"/>
                  <a:gd name="T91" fmla="*/ 0 h 2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18"/>
                  <a:gd name="T139" fmla="*/ 0 h 214"/>
                  <a:gd name="T140" fmla="*/ 218 w 218"/>
                  <a:gd name="T141" fmla="*/ 214 h 21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18" h="214">
                    <a:moveTo>
                      <a:pt x="5" y="0"/>
                    </a:moveTo>
                    <a:lnTo>
                      <a:pt x="5" y="0"/>
                    </a:lnTo>
                    <a:lnTo>
                      <a:pt x="2" y="22"/>
                    </a:lnTo>
                    <a:lnTo>
                      <a:pt x="0" y="45"/>
                    </a:lnTo>
                    <a:lnTo>
                      <a:pt x="2" y="67"/>
                    </a:lnTo>
                    <a:lnTo>
                      <a:pt x="6" y="88"/>
                    </a:lnTo>
                    <a:lnTo>
                      <a:pt x="14" y="108"/>
                    </a:lnTo>
                    <a:lnTo>
                      <a:pt x="23" y="129"/>
                    </a:lnTo>
                    <a:lnTo>
                      <a:pt x="36" y="147"/>
                    </a:lnTo>
                    <a:lnTo>
                      <a:pt x="51" y="163"/>
                    </a:lnTo>
                    <a:lnTo>
                      <a:pt x="69" y="178"/>
                    </a:lnTo>
                    <a:lnTo>
                      <a:pt x="88" y="190"/>
                    </a:lnTo>
                    <a:lnTo>
                      <a:pt x="107" y="201"/>
                    </a:lnTo>
                    <a:lnTo>
                      <a:pt x="128" y="208"/>
                    </a:lnTo>
                    <a:lnTo>
                      <a:pt x="151" y="213"/>
                    </a:lnTo>
                    <a:lnTo>
                      <a:pt x="173" y="214"/>
                    </a:lnTo>
                    <a:lnTo>
                      <a:pt x="196" y="213"/>
                    </a:lnTo>
                    <a:lnTo>
                      <a:pt x="218" y="208"/>
                    </a:lnTo>
                    <a:lnTo>
                      <a:pt x="218" y="205"/>
                    </a:lnTo>
                    <a:lnTo>
                      <a:pt x="217" y="202"/>
                    </a:lnTo>
                    <a:lnTo>
                      <a:pt x="196" y="207"/>
                    </a:lnTo>
                    <a:lnTo>
                      <a:pt x="173" y="208"/>
                    </a:lnTo>
                    <a:lnTo>
                      <a:pt x="152" y="208"/>
                    </a:lnTo>
                    <a:lnTo>
                      <a:pt x="131" y="202"/>
                    </a:lnTo>
                    <a:lnTo>
                      <a:pt x="110" y="196"/>
                    </a:lnTo>
                    <a:lnTo>
                      <a:pt x="91" y="186"/>
                    </a:lnTo>
                    <a:lnTo>
                      <a:pt x="72" y="174"/>
                    </a:lnTo>
                    <a:lnTo>
                      <a:pt x="56" y="159"/>
                    </a:lnTo>
                    <a:lnTo>
                      <a:pt x="41" y="142"/>
                    </a:lnTo>
                    <a:lnTo>
                      <a:pt x="29" y="124"/>
                    </a:lnTo>
                    <a:lnTo>
                      <a:pt x="20" y="106"/>
                    </a:lnTo>
                    <a:lnTo>
                      <a:pt x="12" y="85"/>
                    </a:lnTo>
                    <a:lnTo>
                      <a:pt x="8" y="64"/>
                    </a:lnTo>
                    <a:lnTo>
                      <a:pt x="8" y="45"/>
                    </a:lnTo>
                    <a:lnTo>
                      <a:pt x="8" y="22"/>
                    </a:lnTo>
                    <a:lnTo>
                      <a:pt x="12" y="1"/>
                    </a:lnTo>
                    <a:lnTo>
                      <a:pt x="8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4" name="Freeform 59"/>
              <p:cNvSpPr>
                <a:spLocks/>
              </p:cNvSpPr>
              <p:nvPr/>
            </p:nvSpPr>
            <p:spPr bwMode="auto">
              <a:xfrm>
                <a:off x="3930" y="813"/>
                <a:ext cx="123" cy="122"/>
              </a:xfrm>
              <a:custGeom>
                <a:avLst/>
                <a:gdLst>
                  <a:gd name="T0" fmla="*/ 120 w 123"/>
                  <a:gd name="T1" fmla="*/ 113 h 122"/>
                  <a:gd name="T2" fmla="*/ 120 w 123"/>
                  <a:gd name="T3" fmla="*/ 113 h 122"/>
                  <a:gd name="T4" fmla="*/ 110 w 123"/>
                  <a:gd name="T5" fmla="*/ 116 h 122"/>
                  <a:gd name="T6" fmla="*/ 98 w 123"/>
                  <a:gd name="T7" fmla="*/ 116 h 122"/>
                  <a:gd name="T8" fmla="*/ 84 w 123"/>
                  <a:gd name="T9" fmla="*/ 116 h 122"/>
                  <a:gd name="T10" fmla="*/ 74 w 123"/>
                  <a:gd name="T11" fmla="*/ 113 h 122"/>
                  <a:gd name="T12" fmla="*/ 62 w 123"/>
                  <a:gd name="T13" fmla="*/ 110 h 122"/>
                  <a:gd name="T14" fmla="*/ 51 w 123"/>
                  <a:gd name="T15" fmla="*/ 104 h 122"/>
                  <a:gd name="T16" fmla="*/ 42 w 123"/>
                  <a:gd name="T17" fmla="*/ 99 h 122"/>
                  <a:gd name="T18" fmla="*/ 33 w 123"/>
                  <a:gd name="T19" fmla="*/ 90 h 122"/>
                  <a:gd name="T20" fmla="*/ 33 w 123"/>
                  <a:gd name="T21" fmla="*/ 90 h 122"/>
                  <a:gd name="T22" fmla="*/ 24 w 123"/>
                  <a:gd name="T23" fmla="*/ 81 h 122"/>
                  <a:gd name="T24" fmla="*/ 18 w 123"/>
                  <a:gd name="T25" fmla="*/ 71 h 122"/>
                  <a:gd name="T26" fmla="*/ 12 w 123"/>
                  <a:gd name="T27" fmla="*/ 60 h 122"/>
                  <a:gd name="T28" fmla="*/ 9 w 123"/>
                  <a:gd name="T29" fmla="*/ 48 h 122"/>
                  <a:gd name="T30" fmla="*/ 6 w 123"/>
                  <a:gd name="T31" fmla="*/ 38 h 122"/>
                  <a:gd name="T32" fmla="*/ 6 w 123"/>
                  <a:gd name="T33" fmla="*/ 26 h 122"/>
                  <a:gd name="T34" fmla="*/ 6 w 123"/>
                  <a:gd name="T35" fmla="*/ 15 h 122"/>
                  <a:gd name="T36" fmla="*/ 9 w 123"/>
                  <a:gd name="T37" fmla="*/ 2 h 122"/>
                  <a:gd name="T38" fmla="*/ 6 w 123"/>
                  <a:gd name="T39" fmla="*/ 0 h 122"/>
                  <a:gd name="T40" fmla="*/ 6 w 123"/>
                  <a:gd name="T41" fmla="*/ 0 h 122"/>
                  <a:gd name="T42" fmla="*/ 6 w 123"/>
                  <a:gd name="T43" fmla="*/ 0 h 122"/>
                  <a:gd name="T44" fmla="*/ 3 w 123"/>
                  <a:gd name="T45" fmla="*/ 0 h 122"/>
                  <a:gd name="T46" fmla="*/ 3 w 123"/>
                  <a:gd name="T47" fmla="*/ 0 h 122"/>
                  <a:gd name="T48" fmla="*/ 0 w 123"/>
                  <a:gd name="T49" fmla="*/ 12 h 122"/>
                  <a:gd name="T50" fmla="*/ 0 w 123"/>
                  <a:gd name="T51" fmla="*/ 26 h 122"/>
                  <a:gd name="T52" fmla="*/ 0 w 123"/>
                  <a:gd name="T53" fmla="*/ 38 h 122"/>
                  <a:gd name="T54" fmla="*/ 3 w 123"/>
                  <a:gd name="T55" fmla="*/ 51 h 122"/>
                  <a:gd name="T56" fmla="*/ 7 w 123"/>
                  <a:gd name="T57" fmla="*/ 62 h 122"/>
                  <a:gd name="T58" fmla="*/ 14 w 123"/>
                  <a:gd name="T59" fmla="*/ 74 h 122"/>
                  <a:gd name="T60" fmla="*/ 20 w 123"/>
                  <a:gd name="T61" fmla="*/ 84 h 122"/>
                  <a:gd name="T62" fmla="*/ 29 w 123"/>
                  <a:gd name="T63" fmla="*/ 95 h 122"/>
                  <a:gd name="T64" fmla="*/ 29 w 123"/>
                  <a:gd name="T65" fmla="*/ 95 h 122"/>
                  <a:gd name="T66" fmla="*/ 38 w 123"/>
                  <a:gd name="T67" fmla="*/ 102 h 122"/>
                  <a:gd name="T68" fmla="*/ 48 w 123"/>
                  <a:gd name="T69" fmla="*/ 110 h 122"/>
                  <a:gd name="T70" fmla="*/ 60 w 123"/>
                  <a:gd name="T71" fmla="*/ 114 h 122"/>
                  <a:gd name="T72" fmla="*/ 72 w 123"/>
                  <a:gd name="T73" fmla="*/ 120 h 122"/>
                  <a:gd name="T74" fmla="*/ 84 w 123"/>
                  <a:gd name="T75" fmla="*/ 122 h 122"/>
                  <a:gd name="T76" fmla="*/ 98 w 123"/>
                  <a:gd name="T77" fmla="*/ 122 h 122"/>
                  <a:gd name="T78" fmla="*/ 110 w 123"/>
                  <a:gd name="T79" fmla="*/ 122 h 122"/>
                  <a:gd name="T80" fmla="*/ 123 w 123"/>
                  <a:gd name="T81" fmla="*/ 120 h 122"/>
                  <a:gd name="T82" fmla="*/ 122 w 123"/>
                  <a:gd name="T83" fmla="*/ 117 h 122"/>
                  <a:gd name="T84" fmla="*/ 122 w 123"/>
                  <a:gd name="T85" fmla="*/ 117 h 122"/>
                  <a:gd name="T86" fmla="*/ 122 w 123"/>
                  <a:gd name="T87" fmla="*/ 117 h 122"/>
                  <a:gd name="T88" fmla="*/ 120 w 123"/>
                  <a:gd name="T89" fmla="*/ 113 h 122"/>
                  <a:gd name="T90" fmla="*/ 120 w 123"/>
                  <a:gd name="T91" fmla="*/ 113 h 12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3"/>
                  <a:gd name="T139" fmla="*/ 0 h 122"/>
                  <a:gd name="T140" fmla="*/ 123 w 123"/>
                  <a:gd name="T141" fmla="*/ 122 h 12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3" h="122">
                    <a:moveTo>
                      <a:pt x="120" y="113"/>
                    </a:moveTo>
                    <a:lnTo>
                      <a:pt x="120" y="113"/>
                    </a:lnTo>
                    <a:lnTo>
                      <a:pt x="110" y="116"/>
                    </a:lnTo>
                    <a:lnTo>
                      <a:pt x="98" y="116"/>
                    </a:lnTo>
                    <a:lnTo>
                      <a:pt x="84" y="116"/>
                    </a:lnTo>
                    <a:lnTo>
                      <a:pt x="74" y="113"/>
                    </a:lnTo>
                    <a:lnTo>
                      <a:pt x="62" y="110"/>
                    </a:lnTo>
                    <a:lnTo>
                      <a:pt x="51" y="104"/>
                    </a:lnTo>
                    <a:lnTo>
                      <a:pt x="42" y="99"/>
                    </a:lnTo>
                    <a:lnTo>
                      <a:pt x="33" y="90"/>
                    </a:lnTo>
                    <a:lnTo>
                      <a:pt x="24" y="81"/>
                    </a:lnTo>
                    <a:lnTo>
                      <a:pt x="18" y="71"/>
                    </a:lnTo>
                    <a:lnTo>
                      <a:pt x="12" y="60"/>
                    </a:lnTo>
                    <a:lnTo>
                      <a:pt x="9" y="48"/>
                    </a:lnTo>
                    <a:lnTo>
                      <a:pt x="6" y="38"/>
                    </a:lnTo>
                    <a:lnTo>
                      <a:pt x="6" y="26"/>
                    </a:lnTo>
                    <a:lnTo>
                      <a:pt x="6" y="15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3" y="51"/>
                    </a:lnTo>
                    <a:lnTo>
                      <a:pt x="7" y="62"/>
                    </a:lnTo>
                    <a:lnTo>
                      <a:pt x="14" y="74"/>
                    </a:lnTo>
                    <a:lnTo>
                      <a:pt x="20" y="84"/>
                    </a:lnTo>
                    <a:lnTo>
                      <a:pt x="29" y="95"/>
                    </a:lnTo>
                    <a:lnTo>
                      <a:pt x="38" y="102"/>
                    </a:lnTo>
                    <a:lnTo>
                      <a:pt x="48" y="110"/>
                    </a:lnTo>
                    <a:lnTo>
                      <a:pt x="60" y="114"/>
                    </a:lnTo>
                    <a:lnTo>
                      <a:pt x="72" y="120"/>
                    </a:lnTo>
                    <a:lnTo>
                      <a:pt x="84" y="122"/>
                    </a:lnTo>
                    <a:lnTo>
                      <a:pt x="98" y="122"/>
                    </a:lnTo>
                    <a:lnTo>
                      <a:pt x="110" y="122"/>
                    </a:lnTo>
                    <a:lnTo>
                      <a:pt x="123" y="120"/>
                    </a:lnTo>
                    <a:lnTo>
                      <a:pt x="122" y="117"/>
                    </a:lnTo>
                    <a:lnTo>
                      <a:pt x="120" y="11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5" name="Freeform 60"/>
              <p:cNvSpPr>
                <a:spLocks/>
              </p:cNvSpPr>
              <p:nvPr/>
            </p:nvSpPr>
            <p:spPr bwMode="auto">
              <a:xfrm>
                <a:off x="3889" y="803"/>
                <a:ext cx="173" cy="169"/>
              </a:xfrm>
              <a:custGeom>
                <a:avLst/>
                <a:gdLst>
                  <a:gd name="T0" fmla="*/ 3 w 173"/>
                  <a:gd name="T1" fmla="*/ 0 h 169"/>
                  <a:gd name="T2" fmla="*/ 3 w 173"/>
                  <a:gd name="T3" fmla="*/ 0 h 169"/>
                  <a:gd name="T4" fmla="*/ 2 w 173"/>
                  <a:gd name="T5" fmla="*/ 18 h 169"/>
                  <a:gd name="T6" fmla="*/ 0 w 173"/>
                  <a:gd name="T7" fmla="*/ 36 h 169"/>
                  <a:gd name="T8" fmla="*/ 3 w 173"/>
                  <a:gd name="T9" fmla="*/ 52 h 169"/>
                  <a:gd name="T10" fmla="*/ 5 w 173"/>
                  <a:gd name="T11" fmla="*/ 69 h 169"/>
                  <a:gd name="T12" fmla="*/ 11 w 173"/>
                  <a:gd name="T13" fmla="*/ 87 h 169"/>
                  <a:gd name="T14" fmla="*/ 20 w 173"/>
                  <a:gd name="T15" fmla="*/ 102 h 169"/>
                  <a:gd name="T16" fmla="*/ 29 w 173"/>
                  <a:gd name="T17" fmla="*/ 115 h 169"/>
                  <a:gd name="T18" fmla="*/ 41 w 173"/>
                  <a:gd name="T19" fmla="*/ 129 h 169"/>
                  <a:gd name="T20" fmla="*/ 41 w 173"/>
                  <a:gd name="T21" fmla="*/ 129 h 169"/>
                  <a:gd name="T22" fmla="*/ 55 w 173"/>
                  <a:gd name="T23" fmla="*/ 141 h 169"/>
                  <a:gd name="T24" fmla="*/ 70 w 173"/>
                  <a:gd name="T25" fmla="*/ 151 h 169"/>
                  <a:gd name="T26" fmla="*/ 86 w 173"/>
                  <a:gd name="T27" fmla="*/ 159 h 169"/>
                  <a:gd name="T28" fmla="*/ 103 w 173"/>
                  <a:gd name="T29" fmla="*/ 163 h 169"/>
                  <a:gd name="T30" fmla="*/ 119 w 173"/>
                  <a:gd name="T31" fmla="*/ 168 h 169"/>
                  <a:gd name="T32" fmla="*/ 137 w 173"/>
                  <a:gd name="T33" fmla="*/ 169 h 169"/>
                  <a:gd name="T34" fmla="*/ 155 w 173"/>
                  <a:gd name="T35" fmla="*/ 168 h 169"/>
                  <a:gd name="T36" fmla="*/ 173 w 173"/>
                  <a:gd name="T37" fmla="*/ 165 h 169"/>
                  <a:gd name="T38" fmla="*/ 172 w 173"/>
                  <a:gd name="T39" fmla="*/ 162 h 169"/>
                  <a:gd name="T40" fmla="*/ 172 w 173"/>
                  <a:gd name="T41" fmla="*/ 162 h 169"/>
                  <a:gd name="T42" fmla="*/ 172 w 173"/>
                  <a:gd name="T43" fmla="*/ 162 h 169"/>
                  <a:gd name="T44" fmla="*/ 172 w 173"/>
                  <a:gd name="T45" fmla="*/ 159 h 169"/>
                  <a:gd name="T46" fmla="*/ 172 w 173"/>
                  <a:gd name="T47" fmla="*/ 159 h 169"/>
                  <a:gd name="T48" fmla="*/ 154 w 173"/>
                  <a:gd name="T49" fmla="*/ 163 h 169"/>
                  <a:gd name="T50" fmla="*/ 137 w 173"/>
                  <a:gd name="T51" fmla="*/ 163 h 169"/>
                  <a:gd name="T52" fmla="*/ 121 w 173"/>
                  <a:gd name="T53" fmla="*/ 162 h 169"/>
                  <a:gd name="T54" fmla="*/ 103 w 173"/>
                  <a:gd name="T55" fmla="*/ 159 h 169"/>
                  <a:gd name="T56" fmla="*/ 88 w 173"/>
                  <a:gd name="T57" fmla="*/ 153 h 169"/>
                  <a:gd name="T58" fmla="*/ 73 w 173"/>
                  <a:gd name="T59" fmla="*/ 145 h 169"/>
                  <a:gd name="T60" fmla="*/ 59 w 173"/>
                  <a:gd name="T61" fmla="*/ 138 h 169"/>
                  <a:gd name="T62" fmla="*/ 45 w 173"/>
                  <a:gd name="T63" fmla="*/ 124 h 169"/>
                  <a:gd name="T64" fmla="*/ 45 w 173"/>
                  <a:gd name="T65" fmla="*/ 124 h 169"/>
                  <a:gd name="T66" fmla="*/ 33 w 173"/>
                  <a:gd name="T67" fmla="*/ 112 h 169"/>
                  <a:gd name="T68" fmla="*/ 26 w 173"/>
                  <a:gd name="T69" fmla="*/ 97 h 169"/>
                  <a:gd name="T70" fmla="*/ 17 w 173"/>
                  <a:gd name="T71" fmla="*/ 84 h 169"/>
                  <a:gd name="T72" fmla="*/ 11 w 173"/>
                  <a:gd name="T73" fmla="*/ 67 h 169"/>
                  <a:gd name="T74" fmla="*/ 8 w 173"/>
                  <a:gd name="T75" fmla="*/ 51 h 169"/>
                  <a:gd name="T76" fmla="*/ 8 w 173"/>
                  <a:gd name="T77" fmla="*/ 36 h 169"/>
                  <a:gd name="T78" fmla="*/ 8 w 173"/>
                  <a:gd name="T79" fmla="*/ 18 h 169"/>
                  <a:gd name="T80" fmla="*/ 11 w 173"/>
                  <a:gd name="T81" fmla="*/ 0 h 169"/>
                  <a:gd name="T82" fmla="*/ 8 w 173"/>
                  <a:gd name="T83" fmla="*/ 1 h 169"/>
                  <a:gd name="T84" fmla="*/ 8 w 173"/>
                  <a:gd name="T85" fmla="*/ 1 h 169"/>
                  <a:gd name="T86" fmla="*/ 8 w 173"/>
                  <a:gd name="T87" fmla="*/ 1 h 169"/>
                  <a:gd name="T88" fmla="*/ 3 w 173"/>
                  <a:gd name="T89" fmla="*/ 0 h 169"/>
                  <a:gd name="T90" fmla="*/ 3 w 173"/>
                  <a:gd name="T91" fmla="*/ 0 h 16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3"/>
                  <a:gd name="T139" fmla="*/ 0 h 169"/>
                  <a:gd name="T140" fmla="*/ 173 w 173"/>
                  <a:gd name="T141" fmla="*/ 169 h 16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3" h="169">
                    <a:moveTo>
                      <a:pt x="3" y="0"/>
                    </a:moveTo>
                    <a:lnTo>
                      <a:pt x="3" y="0"/>
                    </a:lnTo>
                    <a:lnTo>
                      <a:pt x="2" y="18"/>
                    </a:lnTo>
                    <a:lnTo>
                      <a:pt x="0" y="36"/>
                    </a:lnTo>
                    <a:lnTo>
                      <a:pt x="3" y="52"/>
                    </a:lnTo>
                    <a:lnTo>
                      <a:pt x="5" y="69"/>
                    </a:lnTo>
                    <a:lnTo>
                      <a:pt x="11" y="87"/>
                    </a:lnTo>
                    <a:lnTo>
                      <a:pt x="20" y="102"/>
                    </a:lnTo>
                    <a:lnTo>
                      <a:pt x="29" y="115"/>
                    </a:lnTo>
                    <a:lnTo>
                      <a:pt x="41" y="129"/>
                    </a:lnTo>
                    <a:lnTo>
                      <a:pt x="55" y="141"/>
                    </a:lnTo>
                    <a:lnTo>
                      <a:pt x="70" y="151"/>
                    </a:lnTo>
                    <a:lnTo>
                      <a:pt x="86" y="159"/>
                    </a:lnTo>
                    <a:lnTo>
                      <a:pt x="103" y="163"/>
                    </a:lnTo>
                    <a:lnTo>
                      <a:pt x="119" y="168"/>
                    </a:lnTo>
                    <a:lnTo>
                      <a:pt x="137" y="169"/>
                    </a:lnTo>
                    <a:lnTo>
                      <a:pt x="155" y="168"/>
                    </a:lnTo>
                    <a:lnTo>
                      <a:pt x="173" y="165"/>
                    </a:lnTo>
                    <a:lnTo>
                      <a:pt x="172" y="162"/>
                    </a:lnTo>
                    <a:lnTo>
                      <a:pt x="172" y="159"/>
                    </a:lnTo>
                    <a:lnTo>
                      <a:pt x="154" y="163"/>
                    </a:lnTo>
                    <a:lnTo>
                      <a:pt x="137" y="163"/>
                    </a:lnTo>
                    <a:lnTo>
                      <a:pt x="121" y="162"/>
                    </a:lnTo>
                    <a:lnTo>
                      <a:pt x="103" y="159"/>
                    </a:lnTo>
                    <a:lnTo>
                      <a:pt x="88" y="153"/>
                    </a:lnTo>
                    <a:lnTo>
                      <a:pt x="73" y="145"/>
                    </a:lnTo>
                    <a:lnTo>
                      <a:pt x="59" y="138"/>
                    </a:lnTo>
                    <a:lnTo>
                      <a:pt x="45" y="124"/>
                    </a:lnTo>
                    <a:lnTo>
                      <a:pt x="33" y="112"/>
                    </a:lnTo>
                    <a:lnTo>
                      <a:pt x="26" y="97"/>
                    </a:lnTo>
                    <a:lnTo>
                      <a:pt x="17" y="84"/>
                    </a:lnTo>
                    <a:lnTo>
                      <a:pt x="11" y="67"/>
                    </a:lnTo>
                    <a:lnTo>
                      <a:pt x="8" y="51"/>
                    </a:lnTo>
                    <a:lnTo>
                      <a:pt x="8" y="36"/>
                    </a:lnTo>
                    <a:lnTo>
                      <a:pt x="8" y="18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6" name="Freeform 61"/>
              <p:cNvSpPr>
                <a:spLocks/>
              </p:cNvSpPr>
              <p:nvPr/>
            </p:nvSpPr>
            <p:spPr bwMode="auto">
              <a:xfrm>
                <a:off x="3966" y="822"/>
                <a:ext cx="77" cy="77"/>
              </a:xfrm>
              <a:custGeom>
                <a:avLst/>
                <a:gdLst>
                  <a:gd name="T0" fmla="*/ 75 w 77"/>
                  <a:gd name="T1" fmla="*/ 69 h 77"/>
                  <a:gd name="T2" fmla="*/ 75 w 77"/>
                  <a:gd name="T3" fmla="*/ 69 h 77"/>
                  <a:gd name="T4" fmla="*/ 68 w 77"/>
                  <a:gd name="T5" fmla="*/ 71 h 77"/>
                  <a:gd name="T6" fmla="*/ 62 w 77"/>
                  <a:gd name="T7" fmla="*/ 71 h 77"/>
                  <a:gd name="T8" fmla="*/ 53 w 77"/>
                  <a:gd name="T9" fmla="*/ 71 h 77"/>
                  <a:gd name="T10" fmla="*/ 47 w 77"/>
                  <a:gd name="T11" fmla="*/ 68 h 77"/>
                  <a:gd name="T12" fmla="*/ 39 w 77"/>
                  <a:gd name="T13" fmla="*/ 66 h 77"/>
                  <a:gd name="T14" fmla="*/ 33 w 77"/>
                  <a:gd name="T15" fmla="*/ 65 h 77"/>
                  <a:gd name="T16" fmla="*/ 27 w 77"/>
                  <a:gd name="T17" fmla="*/ 60 h 77"/>
                  <a:gd name="T18" fmla="*/ 21 w 77"/>
                  <a:gd name="T19" fmla="*/ 54 h 77"/>
                  <a:gd name="T20" fmla="*/ 21 w 77"/>
                  <a:gd name="T21" fmla="*/ 54 h 77"/>
                  <a:gd name="T22" fmla="*/ 17 w 77"/>
                  <a:gd name="T23" fmla="*/ 50 h 77"/>
                  <a:gd name="T24" fmla="*/ 14 w 77"/>
                  <a:gd name="T25" fmla="*/ 44 h 77"/>
                  <a:gd name="T26" fmla="*/ 11 w 77"/>
                  <a:gd name="T27" fmla="*/ 36 h 77"/>
                  <a:gd name="T28" fmla="*/ 8 w 77"/>
                  <a:gd name="T29" fmla="*/ 30 h 77"/>
                  <a:gd name="T30" fmla="*/ 6 w 77"/>
                  <a:gd name="T31" fmla="*/ 24 h 77"/>
                  <a:gd name="T32" fmla="*/ 6 w 77"/>
                  <a:gd name="T33" fmla="*/ 17 h 77"/>
                  <a:gd name="T34" fmla="*/ 6 w 77"/>
                  <a:gd name="T35" fmla="*/ 9 h 77"/>
                  <a:gd name="T36" fmla="*/ 8 w 77"/>
                  <a:gd name="T37" fmla="*/ 3 h 77"/>
                  <a:gd name="T38" fmla="*/ 5 w 77"/>
                  <a:gd name="T39" fmla="*/ 2 h 77"/>
                  <a:gd name="T40" fmla="*/ 5 w 77"/>
                  <a:gd name="T41" fmla="*/ 2 h 77"/>
                  <a:gd name="T42" fmla="*/ 5 w 77"/>
                  <a:gd name="T43" fmla="*/ 2 h 77"/>
                  <a:gd name="T44" fmla="*/ 2 w 77"/>
                  <a:gd name="T45" fmla="*/ 0 h 77"/>
                  <a:gd name="T46" fmla="*/ 2 w 77"/>
                  <a:gd name="T47" fmla="*/ 0 h 77"/>
                  <a:gd name="T48" fmla="*/ 0 w 77"/>
                  <a:gd name="T49" fmla="*/ 8 h 77"/>
                  <a:gd name="T50" fmla="*/ 0 w 77"/>
                  <a:gd name="T51" fmla="*/ 17 h 77"/>
                  <a:gd name="T52" fmla="*/ 0 w 77"/>
                  <a:gd name="T53" fmla="*/ 24 h 77"/>
                  <a:gd name="T54" fmla="*/ 2 w 77"/>
                  <a:gd name="T55" fmla="*/ 32 h 77"/>
                  <a:gd name="T56" fmla="*/ 5 w 77"/>
                  <a:gd name="T57" fmla="*/ 39 h 77"/>
                  <a:gd name="T58" fmla="*/ 8 w 77"/>
                  <a:gd name="T59" fmla="*/ 47 h 77"/>
                  <a:gd name="T60" fmla="*/ 12 w 77"/>
                  <a:gd name="T61" fmla="*/ 53 h 77"/>
                  <a:gd name="T62" fmla="*/ 18 w 77"/>
                  <a:gd name="T63" fmla="*/ 59 h 77"/>
                  <a:gd name="T64" fmla="*/ 18 w 77"/>
                  <a:gd name="T65" fmla="*/ 59 h 77"/>
                  <a:gd name="T66" fmla="*/ 24 w 77"/>
                  <a:gd name="T67" fmla="*/ 65 h 77"/>
                  <a:gd name="T68" fmla="*/ 30 w 77"/>
                  <a:gd name="T69" fmla="*/ 69 h 77"/>
                  <a:gd name="T70" fmla="*/ 38 w 77"/>
                  <a:gd name="T71" fmla="*/ 72 h 77"/>
                  <a:gd name="T72" fmla="*/ 44 w 77"/>
                  <a:gd name="T73" fmla="*/ 75 h 77"/>
                  <a:gd name="T74" fmla="*/ 53 w 77"/>
                  <a:gd name="T75" fmla="*/ 77 h 77"/>
                  <a:gd name="T76" fmla="*/ 62 w 77"/>
                  <a:gd name="T77" fmla="*/ 77 h 77"/>
                  <a:gd name="T78" fmla="*/ 69 w 77"/>
                  <a:gd name="T79" fmla="*/ 75 h 77"/>
                  <a:gd name="T80" fmla="*/ 77 w 77"/>
                  <a:gd name="T81" fmla="*/ 74 h 77"/>
                  <a:gd name="T82" fmla="*/ 77 w 77"/>
                  <a:gd name="T83" fmla="*/ 71 h 77"/>
                  <a:gd name="T84" fmla="*/ 77 w 77"/>
                  <a:gd name="T85" fmla="*/ 71 h 77"/>
                  <a:gd name="T86" fmla="*/ 77 w 77"/>
                  <a:gd name="T87" fmla="*/ 71 h 77"/>
                  <a:gd name="T88" fmla="*/ 75 w 77"/>
                  <a:gd name="T89" fmla="*/ 69 h 77"/>
                  <a:gd name="T90" fmla="*/ 75 w 77"/>
                  <a:gd name="T91" fmla="*/ 69 h 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7"/>
                  <a:gd name="T139" fmla="*/ 0 h 77"/>
                  <a:gd name="T140" fmla="*/ 77 w 77"/>
                  <a:gd name="T141" fmla="*/ 77 h 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7" h="77">
                    <a:moveTo>
                      <a:pt x="75" y="69"/>
                    </a:moveTo>
                    <a:lnTo>
                      <a:pt x="75" y="69"/>
                    </a:lnTo>
                    <a:lnTo>
                      <a:pt x="68" y="71"/>
                    </a:lnTo>
                    <a:lnTo>
                      <a:pt x="62" y="71"/>
                    </a:lnTo>
                    <a:lnTo>
                      <a:pt x="53" y="71"/>
                    </a:lnTo>
                    <a:lnTo>
                      <a:pt x="47" y="68"/>
                    </a:lnTo>
                    <a:lnTo>
                      <a:pt x="39" y="66"/>
                    </a:lnTo>
                    <a:lnTo>
                      <a:pt x="33" y="65"/>
                    </a:lnTo>
                    <a:lnTo>
                      <a:pt x="27" y="60"/>
                    </a:lnTo>
                    <a:lnTo>
                      <a:pt x="21" y="54"/>
                    </a:lnTo>
                    <a:lnTo>
                      <a:pt x="17" y="50"/>
                    </a:lnTo>
                    <a:lnTo>
                      <a:pt x="14" y="44"/>
                    </a:lnTo>
                    <a:lnTo>
                      <a:pt x="11" y="36"/>
                    </a:lnTo>
                    <a:lnTo>
                      <a:pt x="8" y="30"/>
                    </a:lnTo>
                    <a:lnTo>
                      <a:pt x="6" y="24"/>
                    </a:lnTo>
                    <a:lnTo>
                      <a:pt x="6" y="17"/>
                    </a:lnTo>
                    <a:lnTo>
                      <a:pt x="6" y="9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39"/>
                    </a:lnTo>
                    <a:lnTo>
                      <a:pt x="8" y="47"/>
                    </a:lnTo>
                    <a:lnTo>
                      <a:pt x="12" y="53"/>
                    </a:lnTo>
                    <a:lnTo>
                      <a:pt x="18" y="59"/>
                    </a:lnTo>
                    <a:lnTo>
                      <a:pt x="24" y="65"/>
                    </a:lnTo>
                    <a:lnTo>
                      <a:pt x="30" y="69"/>
                    </a:lnTo>
                    <a:lnTo>
                      <a:pt x="38" y="72"/>
                    </a:lnTo>
                    <a:lnTo>
                      <a:pt x="44" y="75"/>
                    </a:lnTo>
                    <a:lnTo>
                      <a:pt x="53" y="77"/>
                    </a:lnTo>
                    <a:lnTo>
                      <a:pt x="62" y="77"/>
                    </a:lnTo>
                    <a:lnTo>
                      <a:pt x="69" y="75"/>
                    </a:lnTo>
                    <a:lnTo>
                      <a:pt x="77" y="74"/>
                    </a:lnTo>
                    <a:lnTo>
                      <a:pt x="77" y="71"/>
                    </a:lnTo>
                    <a:lnTo>
                      <a:pt x="75" y="69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7" name="Freeform 62"/>
              <p:cNvSpPr>
                <a:spLocks/>
              </p:cNvSpPr>
              <p:nvPr/>
            </p:nvSpPr>
            <p:spPr bwMode="auto">
              <a:xfrm>
                <a:off x="3930" y="813"/>
                <a:ext cx="123" cy="122"/>
              </a:xfrm>
              <a:custGeom>
                <a:avLst/>
                <a:gdLst>
                  <a:gd name="T0" fmla="*/ 3 w 123"/>
                  <a:gd name="T1" fmla="*/ 0 h 122"/>
                  <a:gd name="T2" fmla="*/ 3 w 123"/>
                  <a:gd name="T3" fmla="*/ 0 h 122"/>
                  <a:gd name="T4" fmla="*/ 0 w 123"/>
                  <a:gd name="T5" fmla="*/ 12 h 122"/>
                  <a:gd name="T6" fmla="*/ 0 w 123"/>
                  <a:gd name="T7" fmla="*/ 26 h 122"/>
                  <a:gd name="T8" fmla="*/ 0 w 123"/>
                  <a:gd name="T9" fmla="*/ 38 h 122"/>
                  <a:gd name="T10" fmla="*/ 3 w 123"/>
                  <a:gd name="T11" fmla="*/ 51 h 122"/>
                  <a:gd name="T12" fmla="*/ 7 w 123"/>
                  <a:gd name="T13" fmla="*/ 62 h 122"/>
                  <a:gd name="T14" fmla="*/ 14 w 123"/>
                  <a:gd name="T15" fmla="*/ 74 h 122"/>
                  <a:gd name="T16" fmla="*/ 20 w 123"/>
                  <a:gd name="T17" fmla="*/ 84 h 122"/>
                  <a:gd name="T18" fmla="*/ 29 w 123"/>
                  <a:gd name="T19" fmla="*/ 95 h 122"/>
                  <a:gd name="T20" fmla="*/ 29 w 123"/>
                  <a:gd name="T21" fmla="*/ 95 h 122"/>
                  <a:gd name="T22" fmla="*/ 38 w 123"/>
                  <a:gd name="T23" fmla="*/ 102 h 122"/>
                  <a:gd name="T24" fmla="*/ 48 w 123"/>
                  <a:gd name="T25" fmla="*/ 110 h 122"/>
                  <a:gd name="T26" fmla="*/ 60 w 123"/>
                  <a:gd name="T27" fmla="*/ 114 h 122"/>
                  <a:gd name="T28" fmla="*/ 72 w 123"/>
                  <a:gd name="T29" fmla="*/ 120 h 122"/>
                  <a:gd name="T30" fmla="*/ 84 w 123"/>
                  <a:gd name="T31" fmla="*/ 122 h 122"/>
                  <a:gd name="T32" fmla="*/ 98 w 123"/>
                  <a:gd name="T33" fmla="*/ 122 h 122"/>
                  <a:gd name="T34" fmla="*/ 110 w 123"/>
                  <a:gd name="T35" fmla="*/ 122 h 122"/>
                  <a:gd name="T36" fmla="*/ 123 w 123"/>
                  <a:gd name="T37" fmla="*/ 120 h 122"/>
                  <a:gd name="T38" fmla="*/ 122 w 123"/>
                  <a:gd name="T39" fmla="*/ 117 h 122"/>
                  <a:gd name="T40" fmla="*/ 122 w 123"/>
                  <a:gd name="T41" fmla="*/ 117 h 122"/>
                  <a:gd name="T42" fmla="*/ 122 w 123"/>
                  <a:gd name="T43" fmla="*/ 117 h 122"/>
                  <a:gd name="T44" fmla="*/ 120 w 123"/>
                  <a:gd name="T45" fmla="*/ 113 h 122"/>
                  <a:gd name="T46" fmla="*/ 120 w 123"/>
                  <a:gd name="T47" fmla="*/ 113 h 122"/>
                  <a:gd name="T48" fmla="*/ 110 w 123"/>
                  <a:gd name="T49" fmla="*/ 116 h 122"/>
                  <a:gd name="T50" fmla="*/ 98 w 123"/>
                  <a:gd name="T51" fmla="*/ 116 h 122"/>
                  <a:gd name="T52" fmla="*/ 84 w 123"/>
                  <a:gd name="T53" fmla="*/ 116 h 122"/>
                  <a:gd name="T54" fmla="*/ 74 w 123"/>
                  <a:gd name="T55" fmla="*/ 113 h 122"/>
                  <a:gd name="T56" fmla="*/ 62 w 123"/>
                  <a:gd name="T57" fmla="*/ 110 h 122"/>
                  <a:gd name="T58" fmla="*/ 51 w 123"/>
                  <a:gd name="T59" fmla="*/ 104 h 122"/>
                  <a:gd name="T60" fmla="*/ 42 w 123"/>
                  <a:gd name="T61" fmla="*/ 99 h 122"/>
                  <a:gd name="T62" fmla="*/ 33 w 123"/>
                  <a:gd name="T63" fmla="*/ 90 h 122"/>
                  <a:gd name="T64" fmla="*/ 33 w 123"/>
                  <a:gd name="T65" fmla="*/ 90 h 122"/>
                  <a:gd name="T66" fmla="*/ 24 w 123"/>
                  <a:gd name="T67" fmla="*/ 81 h 122"/>
                  <a:gd name="T68" fmla="*/ 18 w 123"/>
                  <a:gd name="T69" fmla="*/ 71 h 122"/>
                  <a:gd name="T70" fmla="*/ 12 w 123"/>
                  <a:gd name="T71" fmla="*/ 60 h 122"/>
                  <a:gd name="T72" fmla="*/ 9 w 123"/>
                  <a:gd name="T73" fmla="*/ 48 h 122"/>
                  <a:gd name="T74" fmla="*/ 6 w 123"/>
                  <a:gd name="T75" fmla="*/ 38 h 122"/>
                  <a:gd name="T76" fmla="*/ 6 w 123"/>
                  <a:gd name="T77" fmla="*/ 26 h 122"/>
                  <a:gd name="T78" fmla="*/ 6 w 123"/>
                  <a:gd name="T79" fmla="*/ 15 h 122"/>
                  <a:gd name="T80" fmla="*/ 9 w 123"/>
                  <a:gd name="T81" fmla="*/ 2 h 122"/>
                  <a:gd name="T82" fmla="*/ 6 w 123"/>
                  <a:gd name="T83" fmla="*/ 0 h 122"/>
                  <a:gd name="T84" fmla="*/ 6 w 123"/>
                  <a:gd name="T85" fmla="*/ 0 h 122"/>
                  <a:gd name="T86" fmla="*/ 6 w 123"/>
                  <a:gd name="T87" fmla="*/ 0 h 122"/>
                  <a:gd name="T88" fmla="*/ 3 w 123"/>
                  <a:gd name="T89" fmla="*/ 0 h 122"/>
                  <a:gd name="T90" fmla="*/ 3 w 123"/>
                  <a:gd name="T91" fmla="*/ 0 h 12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3"/>
                  <a:gd name="T139" fmla="*/ 0 h 122"/>
                  <a:gd name="T140" fmla="*/ 123 w 123"/>
                  <a:gd name="T141" fmla="*/ 122 h 12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3" h="122">
                    <a:moveTo>
                      <a:pt x="3" y="0"/>
                    </a:moveTo>
                    <a:lnTo>
                      <a:pt x="3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3" y="51"/>
                    </a:lnTo>
                    <a:lnTo>
                      <a:pt x="7" y="62"/>
                    </a:lnTo>
                    <a:lnTo>
                      <a:pt x="14" y="74"/>
                    </a:lnTo>
                    <a:lnTo>
                      <a:pt x="20" y="84"/>
                    </a:lnTo>
                    <a:lnTo>
                      <a:pt x="29" y="95"/>
                    </a:lnTo>
                    <a:lnTo>
                      <a:pt x="38" y="102"/>
                    </a:lnTo>
                    <a:lnTo>
                      <a:pt x="48" y="110"/>
                    </a:lnTo>
                    <a:lnTo>
                      <a:pt x="60" y="114"/>
                    </a:lnTo>
                    <a:lnTo>
                      <a:pt x="72" y="120"/>
                    </a:lnTo>
                    <a:lnTo>
                      <a:pt x="84" y="122"/>
                    </a:lnTo>
                    <a:lnTo>
                      <a:pt x="98" y="122"/>
                    </a:lnTo>
                    <a:lnTo>
                      <a:pt x="110" y="122"/>
                    </a:lnTo>
                    <a:lnTo>
                      <a:pt x="123" y="120"/>
                    </a:lnTo>
                    <a:lnTo>
                      <a:pt x="122" y="117"/>
                    </a:lnTo>
                    <a:lnTo>
                      <a:pt x="120" y="113"/>
                    </a:lnTo>
                    <a:lnTo>
                      <a:pt x="110" y="116"/>
                    </a:lnTo>
                    <a:lnTo>
                      <a:pt x="98" y="116"/>
                    </a:lnTo>
                    <a:lnTo>
                      <a:pt x="84" y="116"/>
                    </a:lnTo>
                    <a:lnTo>
                      <a:pt x="74" y="113"/>
                    </a:lnTo>
                    <a:lnTo>
                      <a:pt x="62" y="110"/>
                    </a:lnTo>
                    <a:lnTo>
                      <a:pt x="51" y="104"/>
                    </a:lnTo>
                    <a:lnTo>
                      <a:pt x="42" y="99"/>
                    </a:lnTo>
                    <a:lnTo>
                      <a:pt x="33" y="90"/>
                    </a:lnTo>
                    <a:lnTo>
                      <a:pt x="24" y="81"/>
                    </a:lnTo>
                    <a:lnTo>
                      <a:pt x="18" y="71"/>
                    </a:lnTo>
                    <a:lnTo>
                      <a:pt x="12" y="60"/>
                    </a:lnTo>
                    <a:lnTo>
                      <a:pt x="9" y="48"/>
                    </a:lnTo>
                    <a:lnTo>
                      <a:pt x="6" y="38"/>
                    </a:lnTo>
                    <a:lnTo>
                      <a:pt x="6" y="26"/>
                    </a:lnTo>
                    <a:lnTo>
                      <a:pt x="6" y="15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  <p:sp>
            <p:nvSpPr>
              <p:cNvPr id="58" name="Freeform 63"/>
              <p:cNvSpPr>
                <a:spLocks/>
              </p:cNvSpPr>
              <p:nvPr/>
            </p:nvSpPr>
            <p:spPr bwMode="auto">
              <a:xfrm>
                <a:off x="3966" y="822"/>
                <a:ext cx="77" cy="77"/>
              </a:xfrm>
              <a:custGeom>
                <a:avLst/>
                <a:gdLst>
                  <a:gd name="T0" fmla="*/ 2 w 77"/>
                  <a:gd name="T1" fmla="*/ 0 h 77"/>
                  <a:gd name="T2" fmla="*/ 2 w 77"/>
                  <a:gd name="T3" fmla="*/ 0 h 77"/>
                  <a:gd name="T4" fmla="*/ 0 w 77"/>
                  <a:gd name="T5" fmla="*/ 8 h 77"/>
                  <a:gd name="T6" fmla="*/ 0 w 77"/>
                  <a:gd name="T7" fmla="*/ 17 h 77"/>
                  <a:gd name="T8" fmla="*/ 0 w 77"/>
                  <a:gd name="T9" fmla="*/ 24 h 77"/>
                  <a:gd name="T10" fmla="*/ 2 w 77"/>
                  <a:gd name="T11" fmla="*/ 32 h 77"/>
                  <a:gd name="T12" fmla="*/ 5 w 77"/>
                  <a:gd name="T13" fmla="*/ 39 h 77"/>
                  <a:gd name="T14" fmla="*/ 8 w 77"/>
                  <a:gd name="T15" fmla="*/ 47 h 77"/>
                  <a:gd name="T16" fmla="*/ 12 w 77"/>
                  <a:gd name="T17" fmla="*/ 53 h 77"/>
                  <a:gd name="T18" fmla="*/ 18 w 77"/>
                  <a:gd name="T19" fmla="*/ 59 h 77"/>
                  <a:gd name="T20" fmla="*/ 18 w 77"/>
                  <a:gd name="T21" fmla="*/ 59 h 77"/>
                  <a:gd name="T22" fmla="*/ 24 w 77"/>
                  <a:gd name="T23" fmla="*/ 65 h 77"/>
                  <a:gd name="T24" fmla="*/ 30 w 77"/>
                  <a:gd name="T25" fmla="*/ 69 h 77"/>
                  <a:gd name="T26" fmla="*/ 38 w 77"/>
                  <a:gd name="T27" fmla="*/ 72 h 77"/>
                  <a:gd name="T28" fmla="*/ 44 w 77"/>
                  <a:gd name="T29" fmla="*/ 75 h 77"/>
                  <a:gd name="T30" fmla="*/ 53 w 77"/>
                  <a:gd name="T31" fmla="*/ 77 h 77"/>
                  <a:gd name="T32" fmla="*/ 62 w 77"/>
                  <a:gd name="T33" fmla="*/ 77 h 77"/>
                  <a:gd name="T34" fmla="*/ 69 w 77"/>
                  <a:gd name="T35" fmla="*/ 75 h 77"/>
                  <a:gd name="T36" fmla="*/ 77 w 77"/>
                  <a:gd name="T37" fmla="*/ 74 h 77"/>
                  <a:gd name="T38" fmla="*/ 77 w 77"/>
                  <a:gd name="T39" fmla="*/ 71 h 77"/>
                  <a:gd name="T40" fmla="*/ 77 w 77"/>
                  <a:gd name="T41" fmla="*/ 71 h 77"/>
                  <a:gd name="T42" fmla="*/ 77 w 77"/>
                  <a:gd name="T43" fmla="*/ 71 h 77"/>
                  <a:gd name="T44" fmla="*/ 75 w 77"/>
                  <a:gd name="T45" fmla="*/ 69 h 77"/>
                  <a:gd name="T46" fmla="*/ 75 w 77"/>
                  <a:gd name="T47" fmla="*/ 69 h 77"/>
                  <a:gd name="T48" fmla="*/ 68 w 77"/>
                  <a:gd name="T49" fmla="*/ 71 h 77"/>
                  <a:gd name="T50" fmla="*/ 62 w 77"/>
                  <a:gd name="T51" fmla="*/ 71 h 77"/>
                  <a:gd name="T52" fmla="*/ 53 w 77"/>
                  <a:gd name="T53" fmla="*/ 71 h 77"/>
                  <a:gd name="T54" fmla="*/ 47 w 77"/>
                  <a:gd name="T55" fmla="*/ 68 h 77"/>
                  <a:gd name="T56" fmla="*/ 39 w 77"/>
                  <a:gd name="T57" fmla="*/ 66 h 77"/>
                  <a:gd name="T58" fmla="*/ 33 w 77"/>
                  <a:gd name="T59" fmla="*/ 65 h 77"/>
                  <a:gd name="T60" fmla="*/ 27 w 77"/>
                  <a:gd name="T61" fmla="*/ 60 h 77"/>
                  <a:gd name="T62" fmla="*/ 21 w 77"/>
                  <a:gd name="T63" fmla="*/ 54 h 77"/>
                  <a:gd name="T64" fmla="*/ 21 w 77"/>
                  <a:gd name="T65" fmla="*/ 54 h 77"/>
                  <a:gd name="T66" fmla="*/ 17 w 77"/>
                  <a:gd name="T67" fmla="*/ 50 h 77"/>
                  <a:gd name="T68" fmla="*/ 14 w 77"/>
                  <a:gd name="T69" fmla="*/ 44 h 77"/>
                  <a:gd name="T70" fmla="*/ 11 w 77"/>
                  <a:gd name="T71" fmla="*/ 36 h 77"/>
                  <a:gd name="T72" fmla="*/ 8 w 77"/>
                  <a:gd name="T73" fmla="*/ 30 h 77"/>
                  <a:gd name="T74" fmla="*/ 6 w 77"/>
                  <a:gd name="T75" fmla="*/ 24 h 77"/>
                  <a:gd name="T76" fmla="*/ 6 w 77"/>
                  <a:gd name="T77" fmla="*/ 17 h 77"/>
                  <a:gd name="T78" fmla="*/ 6 w 77"/>
                  <a:gd name="T79" fmla="*/ 9 h 77"/>
                  <a:gd name="T80" fmla="*/ 8 w 77"/>
                  <a:gd name="T81" fmla="*/ 3 h 77"/>
                  <a:gd name="T82" fmla="*/ 5 w 77"/>
                  <a:gd name="T83" fmla="*/ 2 h 77"/>
                  <a:gd name="T84" fmla="*/ 5 w 77"/>
                  <a:gd name="T85" fmla="*/ 2 h 77"/>
                  <a:gd name="T86" fmla="*/ 5 w 77"/>
                  <a:gd name="T87" fmla="*/ 2 h 77"/>
                  <a:gd name="T88" fmla="*/ 2 w 77"/>
                  <a:gd name="T89" fmla="*/ 0 h 77"/>
                  <a:gd name="T90" fmla="*/ 2 w 77"/>
                  <a:gd name="T91" fmla="*/ 0 h 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7"/>
                  <a:gd name="T139" fmla="*/ 0 h 77"/>
                  <a:gd name="T140" fmla="*/ 77 w 77"/>
                  <a:gd name="T141" fmla="*/ 77 h 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7" h="77">
                    <a:moveTo>
                      <a:pt x="2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39"/>
                    </a:lnTo>
                    <a:lnTo>
                      <a:pt x="8" y="47"/>
                    </a:lnTo>
                    <a:lnTo>
                      <a:pt x="12" y="53"/>
                    </a:lnTo>
                    <a:lnTo>
                      <a:pt x="18" y="59"/>
                    </a:lnTo>
                    <a:lnTo>
                      <a:pt x="24" y="65"/>
                    </a:lnTo>
                    <a:lnTo>
                      <a:pt x="30" y="69"/>
                    </a:lnTo>
                    <a:lnTo>
                      <a:pt x="38" y="72"/>
                    </a:lnTo>
                    <a:lnTo>
                      <a:pt x="44" y="75"/>
                    </a:lnTo>
                    <a:lnTo>
                      <a:pt x="53" y="77"/>
                    </a:lnTo>
                    <a:lnTo>
                      <a:pt x="62" y="77"/>
                    </a:lnTo>
                    <a:lnTo>
                      <a:pt x="69" y="75"/>
                    </a:lnTo>
                    <a:lnTo>
                      <a:pt x="77" y="74"/>
                    </a:lnTo>
                    <a:lnTo>
                      <a:pt x="77" y="71"/>
                    </a:lnTo>
                    <a:lnTo>
                      <a:pt x="75" y="69"/>
                    </a:lnTo>
                    <a:lnTo>
                      <a:pt x="68" y="71"/>
                    </a:lnTo>
                    <a:lnTo>
                      <a:pt x="62" y="71"/>
                    </a:lnTo>
                    <a:lnTo>
                      <a:pt x="53" y="71"/>
                    </a:lnTo>
                    <a:lnTo>
                      <a:pt x="47" y="68"/>
                    </a:lnTo>
                    <a:lnTo>
                      <a:pt x="39" y="66"/>
                    </a:lnTo>
                    <a:lnTo>
                      <a:pt x="33" y="65"/>
                    </a:lnTo>
                    <a:lnTo>
                      <a:pt x="27" y="60"/>
                    </a:lnTo>
                    <a:lnTo>
                      <a:pt x="21" y="54"/>
                    </a:lnTo>
                    <a:lnTo>
                      <a:pt x="17" y="50"/>
                    </a:lnTo>
                    <a:lnTo>
                      <a:pt x="14" y="44"/>
                    </a:lnTo>
                    <a:lnTo>
                      <a:pt x="11" y="36"/>
                    </a:lnTo>
                    <a:lnTo>
                      <a:pt x="8" y="30"/>
                    </a:lnTo>
                    <a:lnTo>
                      <a:pt x="6" y="24"/>
                    </a:lnTo>
                    <a:lnTo>
                      <a:pt x="6" y="17"/>
                    </a:lnTo>
                    <a:lnTo>
                      <a:pt x="6" y="9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rot="10800000" vert="eaVert"/>
              <a:lstStyle/>
              <a:p>
                <a:endParaRPr lang="ko-KR" altLang="en-US"/>
              </a:p>
            </p:txBody>
          </p:sp>
        </p:grpSp>
        <p:grpSp>
          <p:nvGrpSpPr>
            <p:cNvPr id="9" name="Group 64"/>
            <p:cNvGrpSpPr>
              <a:grpSpLocks/>
            </p:cNvGrpSpPr>
            <p:nvPr/>
          </p:nvGrpSpPr>
          <p:grpSpPr bwMode="auto">
            <a:xfrm rot="18900000" flipH="1">
              <a:off x="3994149" y="3116371"/>
              <a:ext cx="479425" cy="476250"/>
              <a:chOff x="3787" y="777"/>
              <a:chExt cx="302" cy="300"/>
            </a:xfrm>
          </p:grpSpPr>
          <p:sp>
            <p:nvSpPr>
              <p:cNvPr id="37" name="Freeform 65"/>
              <p:cNvSpPr>
                <a:spLocks/>
              </p:cNvSpPr>
              <p:nvPr/>
            </p:nvSpPr>
            <p:spPr bwMode="auto">
              <a:xfrm>
                <a:off x="3820" y="785"/>
                <a:ext cx="260" cy="258"/>
              </a:xfrm>
              <a:custGeom>
                <a:avLst/>
                <a:gdLst>
                  <a:gd name="T0" fmla="*/ 259 w 260"/>
                  <a:gd name="T1" fmla="*/ 246 h 258"/>
                  <a:gd name="T2" fmla="*/ 259 w 260"/>
                  <a:gd name="T3" fmla="*/ 246 h 258"/>
                  <a:gd name="T4" fmla="*/ 233 w 260"/>
                  <a:gd name="T5" fmla="*/ 250 h 258"/>
                  <a:gd name="T6" fmla="*/ 208 w 260"/>
                  <a:gd name="T7" fmla="*/ 252 h 258"/>
                  <a:gd name="T8" fmla="*/ 181 w 260"/>
                  <a:gd name="T9" fmla="*/ 250 h 258"/>
                  <a:gd name="T10" fmla="*/ 157 w 260"/>
                  <a:gd name="T11" fmla="*/ 246 h 258"/>
                  <a:gd name="T12" fmla="*/ 131 w 260"/>
                  <a:gd name="T13" fmla="*/ 237 h 258"/>
                  <a:gd name="T14" fmla="*/ 107 w 260"/>
                  <a:gd name="T15" fmla="*/ 226 h 258"/>
                  <a:gd name="T16" fmla="*/ 86 w 260"/>
                  <a:gd name="T17" fmla="*/ 211 h 258"/>
                  <a:gd name="T18" fmla="*/ 66 w 260"/>
                  <a:gd name="T19" fmla="*/ 193 h 258"/>
                  <a:gd name="T20" fmla="*/ 66 w 260"/>
                  <a:gd name="T21" fmla="*/ 193 h 258"/>
                  <a:gd name="T22" fmla="*/ 48 w 260"/>
                  <a:gd name="T23" fmla="*/ 174 h 258"/>
                  <a:gd name="T24" fmla="*/ 33 w 260"/>
                  <a:gd name="T25" fmla="*/ 151 h 258"/>
                  <a:gd name="T26" fmla="*/ 23 w 260"/>
                  <a:gd name="T27" fmla="*/ 129 h 258"/>
                  <a:gd name="T28" fmla="*/ 14 w 260"/>
                  <a:gd name="T29" fmla="*/ 105 h 258"/>
                  <a:gd name="T30" fmla="*/ 8 w 260"/>
                  <a:gd name="T31" fmla="*/ 79 h 258"/>
                  <a:gd name="T32" fmla="*/ 6 w 260"/>
                  <a:gd name="T33" fmla="*/ 54 h 258"/>
                  <a:gd name="T34" fmla="*/ 8 w 260"/>
                  <a:gd name="T35" fmla="*/ 28 h 258"/>
                  <a:gd name="T36" fmla="*/ 14 w 260"/>
                  <a:gd name="T37" fmla="*/ 1 h 258"/>
                  <a:gd name="T38" fmla="*/ 11 w 260"/>
                  <a:gd name="T39" fmla="*/ 0 h 258"/>
                  <a:gd name="T40" fmla="*/ 11 w 260"/>
                  <a:gd name="T41" fmla="*/ 0 h 258"/>
                  <a:gd name="T42" fmla="*/ 11 w 260"/>
                  <a:gd name="T43" fmla="*/ 0 h 258"/>
                  <a:gd name="T44" fmla="*/ 8 w 260"/>
                  <a:gd name="T45" fmla="*/ 0 h 258"/>
                  <a:gd name="T46" fmla="*/ 8 w 260"/>
                  <a:gd name="T47" fmla="*/ 0 h 258"/>
                  <a:gd name="T48" fmla="*/ 5 w 260"/>
                  <a:gd name="T49" fmla="*/ 13 h 258"/>
                  <a:gd name="T50" fmla="*/ 2 w 260"/>
                  <a:gd name="T51" fmla="*/ 25 h 258"/>
                  <a:gd name="T52" fmla="*/ 0 w 260"/>
                  <a:gd name="T53" fmla="*/ 54 h 258"/>
                  <a:gd name="T54" fmla="*/ 3 w 260"/>
                  <a:gd name="T55" fmla="*/ 79 h 258"/>
                  <a:gd name="T56" fmla="*/ 8 w 260"/>
                  <a:gd name="T57" fmla="*/ 106 h 258"/>
                  <a:gd name="T58" fmla="*/ 17 w 260"/>
                  <a:gd name="T59" fmla="*/ 132 h 258"/>
                  <a:gd name="T60" fmla="*/ 27 w 260"/>
                  <a:gd name="T61" fmla="*/ 156 h 258"/>
                  <a:gd name="T62" fmla="*/ 44 w 260"/>
                  <a:gd name="T63" fmla="*/ 177 h 258"/>
                  <a:gd name="T64" fmla="*/ 51 w 260"/>
                  <a:gd name="T65" fmla="*/ 189 h 258"/>
                  <a:gd name="T66" fmla="*/ 62 w 260"/>
                  <a:gd name="T67" fmla="*/ 198 h 258"/>
                  <a:gd name="T68" fmla="*/ 62 w 260"/>
                  <a:gd name="T69" fmla="*/ 198 h 258"/>
                  <a:gd name="T70" fmla="*/ 71 w 260"/>
                  <a:gd name="T71" fmla="*/ 207 h 258"/>
                  <a:gd name="T72" fmla="*/ 81 w 260"/>
                  <a:gd name="T73" fmla="*/ 216 h 258"/>
                  <a:gd name="T74" fmla="*/ 104 w 260"/>
                  <a:gd name="T75" fmla="*/ 232 h 258"/>
                  <a:gd name="T76" fmla="*/ 128 w 260"/>
                  <a:gd name="T77" fmla="*/ 243 h 258"/>
                  <a:gd name="T78" fmla="*/ 154 w 260"/>
                  <a:gd name="T79" fmla="*/ 252 h 258"/>
                  <a:gd name="T80" fmla="*/ 179 w 260"/>
                  <a:gd name="T81" fmla="*/ 256 h 258"/>
                  <a:gd name="T82" fmla="*/ 208 w 260"/>
                  <a:gd name="T83" fmla="*/ 258 h 258"/>
                  <a:gd name="T84" fmla="*/ 233 w 260"/>
                  <a:gd name="T85" fmla="*/ 256 h 258"/>
                  <a:gd name="T86" fmla="*/ 247 w 260"/>
                  <a:gd name="T87" fmla="*/ 253 h 258"/>
                  <a:gd name="T88" fmla="*/ 260 w 260"/>
                  <a:gd name="T89" fmla="*/ 252 h 258"/>
                  <a:gd name="T90" fmla="*/ 259 w 260"/>
                  <a:gd name="T91" fmla="*/ 249 h 258"/>
                  <a:gd name="T92" fmla="*/ 259 w 260"/>
                  <a:gd name="T93" fmla="*/ 249 h 258"/>
                  <a:gd name="T94" fmla="*/ 259 w 260"/>
                  <a:gd name="T95" fmla="*/ 249 h 258"/>
                  <a:gd name="T96" fmla="*/ 259 w 260"/>
                  <a:gd name="T97" fmla="*/ 246 h 258"/>
                  <a:gd name="T98" fmla="*/ 259 w 260"/>
                  <a:gd name="T99" fmla="*/ 246 h 25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"/>
                  <a:gd name="T151" fmla="*/ 0 h 258"/>
                  <a:gd name="T152" fmla="*/ 260 w 260"/>
                  <a:gd name="T153" fmla="*/ 258 h 25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" h="258">
                    <a:moveTo>
                      <a:pt x="259" y="246"/>
                    </a:moveTo>
                    <a:lnTo>
                      <a:pt x="259" y="246"/>
                    </a:lnTo>
                    <a:lnTo>
                      <a:pt x="233" y="250"/>
                    </a:lnTo>
                    <a:lnTo>
                      <a:pt x="208" y="252"/>
                    </a:lnTo>
                    <a:lnTo>
                      <a:pt x="181" y="250"/>
                    </a:lnTo>
                    <a:lnTo>
                      <a:pt x="157" y="246"/>
                    </a:lnTo>
                    <a:lnTo>
                      <a:pt x="131" y="237"/>
                    </a:lnTo>
                    <a:lnTo>
                      <a:pt x="107" y="226"/>
                    </a:lnTo>
                    <a:lnTo>
                      <a:pt x="86" y="211"/>
                    </a:lnTo>
                    <a:lnTo>
                      <a:pt x="66" y="193"/>
                    </a:lnTo>
                    <a:lnTo>
                      <a:pt x="48" y="174"/>
                    </a:lnTo>
                    <a:lnTo>
                      <a:pt x="33" y="151"/>
                    </a:lnTo>
                    <a:lnTo>
                      <a:pt x="23" y="129"/>
                    </a:lnTo>
                    <a:lnTo>
                      <a:pt x="14" y="105"/>
                    </a:lnTo>
                    <a:lnTo>
                      <a:pt x="8" y="79"/>
                    </a:lnTo>
                    <a:lnTo>
                      <a:pt x="6" y="54"/>
                    </a:lnTo>
                    <a:lnTo>
                      <a:pt x="8" y="28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13"/>
                    </a:lnTo>
                    <a:lnTo>
                      <a:pt x="2" y="25"/>
                    </a:lnTo>
                    <a:lnTo>
                      <a:pt x="0" y="54"/>
                    </a:lnTo>
                    <a:lnTo>
                      <a:pt x="3" y="79"/>
                    </a:lnTo>
                    <a:lnTo>
                      <a:pt x="8" y="106"/>
                    </a:lnTo>
                    <a:lnTo>
                      <a:pt x="17" y="132"/>
                    </a:lnTo>
                    <a:lnTo>
                      <a:pt x="27" y="156"/>
                    </a:lnTo>
                    <a:lnTo>
                      <a:pt x="44" y="177"/>
                    </a:lnTo>
                    <a:lnTo>
                      <a:pt x="51" y="189"/>
                    </a:lnTo>
                    <a:lnTo>
                      <a:pt x="62" y="198"/>
                    </a:lnTo>
                    <a:lnTo>
                      <a:pt x="71" y="207"/>
                    </a:lnTo>
                    <a:lnTo>
                      <a:pt x="81" y="216"/>
                    </a:lnTo>
                    <a:lnTo>
                      <a:pt x="104" y="232"/>
                    </a:lnTo>
                    <a:lnTo>
                      <a:pt x="128" y="243"/>
                    </a:lnTo>
                    <a:lnTo>
                      <a:pt x="154" y="252"/>
                    </a:lnTo>
                    <a:lnTo>
                      <a:pt x="179" y="256"/>
                    </a:lnTo>
                    <a:lnTo>
                      <a:pt x="208" y="258"/>
                    </a:lnTo>
                    <a:lnTo>
                      <a:pt x="233" y="256"/>
                    </a:lnTo>
                    <a:lnTo>
                      <a:pt x="247" y="253"/>
                    </a:lnTo>
                    <a:lnTo>
                      <a:pt x="260" y="252"/>
                    </a:lnTo>
                    <a:lnTo>
                      <a:pt x="259" y="249"/>
                    </a:lnTo>
                    <a:lnTo>
                      <a:pt x="259" y="246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38" name="Freeform 66"/>
              <p:cNvSpPr>
                <a:spLocks/>
              </p:cNvSpPr>
              <p:nvPr/>
            </p:nvSpPr>
            <p:spPr bwMode="auto">
              <a:xfrm>
                <a:off x="3787" y="777"/>
                <a:ext cx="302" cy="300"/>
              </a:xfrm>
              <a:custGeom>
                <a:avLst/>
                <a:gdLst>
                  <a:gd name="T0" fmla="*/ 9 w 302"/>
                  <a:gd name="T1" fmla="*/ 0 h 300"/>
                  <a:gd name="T2" fmla="*/ 2 w 302"/>
                  <a:gd name="T3" fmla="*/ 30 h 300"/>
                  <a:gd name="T4" fmla="*/ 0 w 302"/>
                  <a:gd name="T5" fmla="*/ 62 h 300"/>
                  <a:gd name="T6" fmla="*/ 3 w 302"/>
                  <a:gd name="T7" fmla="*/ 93 h 300"/>
                  <a:gd name="T8" fmla="*/ 8 w 302"/>
                  <a:gd name="T9" fmla="*/ 123 h 300"/>
                  <a:gd name="T10" fmla="*/ 20 w 302"/>
                  <a:gd name="T11" fmla="*/ 153 h 300"/>
                  <a:gd name="T12" fmla="*/ 33 w 302"/>
                  <a:gd name="T13" fmla="*/ 180 h 300"/>
                  <a:gd name="T14" fmla="*/ 50 w 302"/>
                  <a:gd name="T15" fmla="*/ 207 h 300"/>
                  <a:gd name="T16" fmla="*/ 71 w 302"/>
                  <a:gd name="T17" fmla="*/ 231 h 300"/>
                  <a:gd name="T18" fmla="*/ 81 w 302"/>
                  <a:gd name="T19" fmla="*/ 242 h 300"/>
                  <a:gd name="T20" fmla="*/ 107 w 302"/>
                  <a:gd name="T21" fmla="*/ 261 h 300"/>
                  <a:gd name="T22" fmla="*/ 135 w 302"/>
                  <a:gd name="T23" fmla="*/ 276 h 300"/>
                  <a:gd name="T24" fmla="*/ 164 w 302"/>
                  <a:gd name="T25" fmla="*/ 287 h 300"/>
                  <a:gd name="T26" fmla="*/ 193 w 302"/>
                  <a:gd name="T27" fmla="*/ 296 h 300"/>
                  <a:gd name="T28" fmla="*/ 226 w 302"/>
                  <a:gd name="T29" fmla="*/ 300 h 300"/>
                  <a:gd name="T30" fmla="*/ 254 w 302"/>
                  <a:gd name="T31" fmla="*/ 300 h 300"/>
                  <a:gd name="T32" fmla="*/ 287 w 302"/>
                  <a:gd name="T33" fmla="*/ 296 h 300"/>
                  <a:gd name="T34" fmla="*/ 302 w 302"/>
                  <a:gd name="T35" fmla="*/ 290 h 300"/>
                  <a:gd name="T36" fmla="*/ 302 w 302"/>
                  <a:gd name="T37" fmla="*/ 290 h 300"/>
                  <a:gd name="T38" fmla="*/ 301 w 302"/>
                  <a:gd name="T39" fmla="*/ 287 h 300"/>
                  <a:gd name="T40" fmla="*/ 271 w 302"/>
                  <a:gd name="T41" fmla="*/ 293 h 300"/>
                  <a:gd name="T42" fmla="*/ 239 w 302"/>
                  <a:gd name="T43" fmla="*/ 294 h 300"/>
                  <a:gd name="T44" fmla="*/ 209 w 302"/>
                  <a:gd name="T45" fmla="*/ 293 h 300"/>
                  <a:gd name="T46" fmla="*/ 179 w 302"/>
                  <a:gd name="T47" fmla="*/ 287 h 300"/>
                  <a:gd name="T48" fmla="*/ 150 w 302"/>
                  <a:gd name="T49" fmla="*/ 276 h 300"/>
                  <a:gd name="T50" fmla="*/ 123 w 302"/>
                  <a:gd name="T51" fmla="*/ 264 h 300"/>
                  <a:gd name="T52" fmla="*/ 98 w 302"/>
                  <a:gd name="T53" fmla="*/ 246 h 300"/>
                  <a:gd name="T54" fmla="*/ 75 w 302"/>
                  <a:gd name="T55" fmla="*/ 227 h 300"/>
                  <a:gd name="T56" fmla="*/ 63 w 302"/>
                  <a:gd name="T57" fmla="*/ 215 h 300"/>
                  <a:gd name="T58" fmla="*/ 45 w 302"/>
                  <a:gd name="T59" fmla="*/ 191 h 300"/>
                  <a:gd name="T60" fmla="*/ 30 w 302"/>
                  <a:gd name="T61" fmla="*/ 165 h 300"/>
                  <a:gd name="T62" fmla="*/ 20 w 302"/>
                  <a:gd name="T63" fmla="*/ 137 h 300"/>
                  <a:gd name="T64" fmla="*/ 11 w 302"/>
                  <a:gd name="T65" fmla="*/ 107 h 300"/>
                  <a:gd name="T66" fmla="*/ 6 w 302"/>
                  <a:gd name="T67" fmla="*/ 77 h 300"/>
                  <a:gd name="T68" fmla="*/ 8 w 302"/>
                  <a:gd name="T69" fmla="*/ 47 h 300"/>
                  <a:gd name="T70" fmla="*/ 12 w 302"/>
                  <a:gd name="T71" fmla="*/ 17 h 300"/>
                  <a:gd name="T72" fmla="*/ 12 w 302"/>
                  <a:gd name="T73" fmla="*/ 0 h 300"/>
                  <a:gd name="T74" fmla="*/ 12 w 302"/>
                  <a:gd name="T75" fmla="*/ 0 h 300"/>
                  <a:gd name="T76" fmla="*/ 9 w 302"/>
                  <a:gd name="T77" fmla="*/ 0 h 30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02"/>
                  <a:gd name="T118" fmla="*/ 0 h 300"/>
                  <a:gd name="T119" fmla="*/ 302 w 302"/>
                  <a:gd name="T120" fmla="*/ 300 h 30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02" h="300">
                    <a:moveTo>
                      <a:pt x="9" y="0"/>
                    </a:moveTo>
                    <a:lnTo>
                      <a:pt x="9" y="0"/>
                    </a:lnTo>
                    <a:lnTo>
                      <a:pt x="5" y="15"/>
                    </a:lnTo>
                    <a:lnTo>
                      <a:pt x="2" y="30"/>
                    </a:lnTo>
                    <a:lnTo>
                      <a:pt x="0" y="47"/>
                    </a:lnTo>
                    <a:lnTo>
                      <a:pt x="0" y="62"/>
                    </a:lnTo>
                    <a:lnTo>
                      <a:pt x="0" y="78"/>
                    </a:lnTo>
                    <a:lnTo>
                      <a:pt x="3" y="93"/>
                    </a:lnTo>
                    <a:lnTo>
                      <a:pt x="5" y="108"/>
                    </a:lnTo>
                    <a:lnTo>
                      <a:pt x="8" y="123"/>
                    </a:lnTo>
                    <a:lnTo>
                      <a:pt x="14" y="138"/>
                    </a:lnTo>
                    <a:lnTo>
                      <a:pt x="20" y="153"/>
                    </a:lnTo>
                    <a:lnTo>
                      <a:pt x="26" y="167"/>
                    </a:lnTo>
                    <a:lnTo>
                      <a:pt x="33" y="180"/>
                    </a:lnTo>
                    <a:lnTo>
                      <a:pt x="41" y="194"/>
                    </a:lnTo>
                    <a:lnTo>
                      <a:pt x="50" y="207"/>
                    </a:lnTo>
                    <a:lnTo>
                      <a:pt x="59" y="219"/>
                    </a:lnTo>
                    <a:lnTo>
                      <a:pt x="71" y="231"/>
                    </a:lnTo>
                    <a:lnTo>
                      <a:pt x="81" y="242"/>
                    </a:lnTo>
                    <a:lnTo>
                      <a:pt x="95" y="252"/>
                    </a:lnTo>
                    <a:lnTo>
                      <a:pt x="107" y="261"/>
                    </a:lnTo>
                    <a:lnTo>
                      <a:pt x="120" y="269"/>
                    </a:lnTo>
                    <a:lnTo>
                      <a:pt x="135" y="276"/>
                    </a:lnTo>
                    <a:lnTo>
                      <a:pt x="149" y="282"/>
                    </a:lnTo>
                    <a:lnTo>
                      <a:pt x="164" y="287"/>
                    </a:lnTo>
                    <a:lnTo>
                      <a:pt x="178" y="293"/>
                    </a:lnTo>
                    <a:lnTo>
                      <a:pt x="193" y="296"/>
                    </a:lnTo>
                    <a:lnTo>
                      <a:pt x="209" y="299"/>
                    </a:lnTo>
                    <a:lnTo>
                      <a:pt x="226" y="300"/>
                    </a:lnTo>
                    <a:lnTo>
                      <a:pt x="241" y="300"/>
                    </a:lnTo>
                    <a:lnTo>
                      <a:pt x="254" y="300"/>
                    </a:lnTo>
                    <a:lnTo>
                      <a:pt x="271" y="299"/>
                    </a:lnTo>
                    <a:lnTo>
                      <a:pt x="287" y="296"/>
                    </a:lnTo>
                    <a:lnTo>
                      <a:pt x="302" y="293"/>
                    </a:lnTo>
                    <a:lnTo>
                      <a:pt x="302" y="290"/>
                    </a:lnTo>
                    <a:lnTo>
                      <a:pt x="301" y="287"/>
                    </a:lnTo>
                    <a:lnTo>
                      <a:pt x="286" y="290"/>
                    </a:lnTo>
                    <a:lnTo>
                      <a:pt x="271" y="293"/>
                    </a:lnTo>
                    <a:lnTo>
                      <a:pt x="254" y="294"/>
                    </a:lnTo>
                    <a:lnTo>
                      <a:pt x="239" y="294"/>
                    </a:lnTo>
                    <a:lnTo>
                      <a:pt x="226" y="294"/>
                    </a:lnTo>
                    <a:lnTo>
                      <a:pt x="209" y="293"/>
                    </a:lnTo>
                    <a:lnTo>
                      <a:pt x="194" y="290"/>
                    </a:lnTo>
                    <a:lnTo>
                      <a:pt x="179" y="287"/>
                    </a:lnTo>
                    <a:lnTo>
                      <a:pt x="166" y="282"/>
                    </a:lnTo>
                    <a:lnTo>
                      <a:pt x="150" y="276"/>
                    </a:lnTo>
                    <a:lnTo>
                      <a:pt x="137" y="272"/>
                    </a:lnTo>
                    <a:lnTo>
                      <a:pt x="123" y="264"/>
                    </a:lnTo>
                    <a:lnTo>
                      <a:pt x="110" y="255"/>
                    </a:lnTo>
                    <a:lnTo>
                      <a:pt x="98" y="246"/>
                    </a:lnTo>
                    <a:lnTo>
                      <a:pt x="86" y="237"/>
                    </a:lnTo>
                    <a:lnTo>
                      <a:pt x="75" y="227"/>
                    </a:lnTo>
                    <a:lnTo>
                      <a:pt x="63" y="215"/>
                    </a:lnTo>
                    <a:lnTo>
                      <a:pt x="54" y="203"/>
                    </a:lnTo>
                    <a:lnTo>
                      <a:pt x="45" y="191"/>
                    </a:lnTo>
                    <a:lnTo>
                      <a:pt x="38" y="177"/>
                    </a:lnTo>
                    <a:lnTo>
                      <a:pt x="30" y="165"/>
                    </a:lnTo>
                    <a:lnTo>
                      <a:pt x="24" y="150"/>
                    </a:lnTo>
                    <a:lnTo>
                      <a:pt x="20" y="137"/>
                    </a:lnTo>
                    <a:lnTo>
                      <a:pt x="15" y="122"/>
                    </a:lnTo>
                    <a:lnTo>
                      <a:pt x="11" y="107"/>
                    </a:lnTo>
                    <a:lnTo>
                      <a:pt x="8" y="92"/>
                    </a:lnTo>
                    <a:lnTo>
                      <a:pt x="6" y="77"/>
                    </a:lnTo>
                    <a:lnTo>
                      <a:pt x="6" y="62"/>
                    </a:lnTo>
                    <a:lnTo>
                      <a:pt x="8" y="47"/>
                    </a:lnTo>
                    <a:lnTo>
                      <a:pt x="9" y="32"/>
                    </a:lnTo>
                    <a:lnTo>
                      <a:pt x="12" y="17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39" name="Freeform 67"/>
              <p:cNvSpPr>
                <a:spLocks/>
              </p:cNvSpPr>
              <p:nvPr/>
            </p:nvSpPr>
            <p:spPr bwMode="auto">
              <a:xfrm>
                <a:off x="3853" y="794"/>
                <a:ext cx="218" cy="214"/>
              </a:xfrm>
              <a:custGeom>
                <a:avLst/>
                <a:gdLst>
                  <a:gd name="T0" fmla="*/ 217 w 218"/>
                  <a:gd name="T1" fmla="*/ 202 h 214"/>
                  <a:gd name="T2" fmla="*/ 217 w 218"/>
                  <a:gd name="T3" fmla="*/ 202 h 214"/>
                  <a:gd name="T4" fmla="*/ 196 w 218"/>
                  <a:gd name="T5" fmla="*/ 207 h 214"/>
                  <a:gd name="T6" fmla="*/ 173 w 218"/>
                  <a:gd name="T7" fmla="*/ 208 h 214"/>
                  <a:gd name="T8" fmla="*/ 152 w 218"/>
                  <a:gd name="T9" fmla="*/ 208 h 214"/>
                  <a:gd name="T10" fmla="*/ 131 w 218"/>
                  <a:gd name="T11" fmla="*/ 202 h 214"/>
                  <a:gd name="T12" fmla="*/ 110 w 218"/>
                  <a:gd name="T13" fmla="*/ 196 h 214"/>
                  <a:gd name="T14" fmla="*/ 91 w 218"/>
                  <a:gd name="T15" fmla="*/ 186 h 214"/>
                  <a:gd name="T16" fmla="*/ 72 w 218"/>
                  <a:gd name="T17" fmla="*/ 174 h 214"/>
                  <a:gd name="T18" fmla="*/ 56 w 218"/>
                  <a:gd name="T19" fmla="*/ 159 h 214"/>
                  <a:gd name="T20" fmla="*/ 56 w 218"/>
                  <a:gd name="T21" fmla="*/ 159 h 214"/>
                  <a:gd name="T22" fmla="*/ 41 w 218"/>
                  <a:gd name="T23" fmla="*/ 142 h 214"/>
                  <a:gd name="T24" fmla="*/ 29 w 218"/>
                  <a:gd name="T25" fmla="*/ 124 h 214"/>
                  <a:gd name="T26" fmla="*/ 20 w 218"/>
                  <a:gd name="T27" fmla="*/ 106 h 214"/>
                  <a:gd name="T28" fmla="*/ 12 w 218"/>
                  <a:gd name="T29" fmla="*/ 85 h 214"/>
                  <a:gd name="T30" fmla="*/ 8 w 218"/>
                  <a:gd name="T31" fmla="*/ 64 h 214"/>
                  <a:gd name="T32" fmla="*/ 8 w 218"/>
                  <a:gd name="T33" fmla="*/ 45 h 214"/>
                  <a:gd name="T34" fmla="*/ 8 w 218"/>
                  <a:gd name="T35" fmla="*/ 22 h 214"/>
                  <a:gd name="T36" fmla="*/ 12 w 218"/>
                  <a:gd name="T37" fmla="*/ 1 h 214"/>
                  <a:gd name="T38" fmla="*/ 8 w 218"/>
                  <a:gd name="T39" fmla="*/ 1 h 214"/>
                  <a:gd name="T40" fmla="*/ 8 w 218"/>
                  <a:gd name="T41" fmla="*/ 1 h 214"/>
                  <a:gd name="T42" fmla="*/ 8 w 218"/>
                  <a:gd name="T43" fmla="*/ 1 h 214"/>
                  <a:gd name="T44" fmla="*/ 5 w 218"/>
                  <a:gd name="T45" fmla="*/ 0 h 214"/>
                  <a:gd name="T46" fmla="*/ 5 w 218"/>
                  <a:gd name="T47" fmla="*/ 0 h 214"/>
                  <a:gd name="T48" fmla="*/ 2 w 218"/>
                  <a:gd name="T49" fmla="*/ 22 h 214"/>
                  <a:gd name="T50" fmla="*/ 0 w 218"/>
                  <a:gd name="T51" fmla="*/ 45 h 214"/>
                  <a:gd name="T52" fmla="*/ 2 w 218"/>
                  <a:gd name="T53" fmla="*/ 67 h 214"/>
                  <a:gd name="T54" fmla="*/ 6 w 218"/>
                  <a:gd name="T55" fmla="*/ 88 h 214"/>
                  <a:gd name="T56" fmla="*/ 14 w 218"/>
                  <a:gd name="T57" fmla="*/ 108 h 214"/>
                  <a:gd name="T58" fmla="*/ 23 w 218"/>
                  <a:gd name="T59" fmla="*/ 129 h 214"/>
                  <a:gd name="T60" fmla="*/ 36 w 218"/>
                  <a:gd name="T61" fmla="*/ 147 h 214"/>
                  <a:gd name="T62" fmla="*/ 51 w 218"/>
                  <a:gd name="T63" fmla="*/ 163 h 214"/>
                  <a:gd name="T64" fmla="*/ 51 w 218"/>
                  <a:gd name="T65" fmla="*/ 163 h 214"/>
                  <a:gd name="T66" fmla="*/ 69 w 218"/>
                  <a:gd name="T67" fmla="*/ 178 h 214"/>
                  <a:gd name="T68" fmla="*/ 88 w 218"/>
                  <a:gd name="T69" fmla="*/ 190 h 214"/>
                  <a:gd name="T70" fmla="*/ 107 w 218"/>
                  <a:gd name="T71" fmla="*/ 201 h 214"/>
                  <a:gd name="T72" fmla="*/ 128 w 218"/>
                  <a:gd name="T73" fmla="*/ 208 h 214"/>
                  <a:gd name="T74" fmla="*/ 151 w 218"/>
                  <a:gd name="T75" fmla="*/ 213 h 214"/>
                  <a:gd name="T76" fmla="*/ 173 w 218"/>
                  <a:gd name="T77" fmla="*/ 214 h 214"/>
                  <a:gd name="T78" fmla="*/ 196 w 218"/>
                  <a:gd name="T79" fmla="*/ 213 h 214"/>
                  <a:gd name="T80" fmla="*/ 218 w 218"/>
                  <a:gd name="T81" fmla="*/ 208 h 214"/>
                  <a:gd name="T82" fmla="*/ 218 w 218"/>
                  <a:gd name="T83" fmla="*/ 205 h 214"/>
                  <a:gd name="T84" fmla="*/ 218 w 218"/>
                  <a:gd name="T85" fmla="*/ 205 h 214"/>
                  <a:gd name="T86" fmla="*/ 218 w 218"/>
                  <a:gd name="T87" fmla="*/ 205 h 214"/>
                  <a:gd name="T88" fmla="*/ 217 w 218"/>
                  <a:gd name="T89" fmla="*/ 202 h 214"/>
                  <a:gd name="T90" fmla="*/ 217 w 218"/>
                  <a:gd name="T91" fmla="*/ 202 h 2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18"/>
                  <a:gd name="T139" fmla="*/ 0 h 214"/>
                  <a:gd name="T140" fmla="*/ 218 w 218"/>
                  <a:gd name="T141" fmla="*/ 214 h 21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18" h="214">
                    <a:moveTo>
                      <a:pt x="217" y="202"/>
                    </a:moveTo>
                    <a:lnTo>
                      <a:pt x="217" y="202"/>
                    </a:lnTo>
                    <a:lnTo>
                      <a:pt x="196" y="207"/>
                    </a:lnTo>
                    <a:lnTo>
                      <a:pt x="173" y="208"/>
                    </a:lnTo>
                    <a:lnTo>
                      <a:pt x="152" y="208"/>
                    </a:lnTo>
                    <a:lnTo>
                      <a:pt x="131" y="202"/>
                    </a:lnTo>
                    <a:lnTo>
                      <a:pt x="110" y="196"/>
                    </a:lnTo>
                    <a:lnTo>
                      <a:pt x="91" y="186"/>
                    </a:lnTo>
                    <a:lnTo>
                      <a:pt x="72" y="174"/>
                    </a:lnTo>
                    <a:lnTo>
                      <a:pt x="56" y="159"/>
                    </a:lnTo>
                    <a:lnTo>
                      <a:pt x="41" y="142"/>
                    </a:lnTo>
                    <a:lnTo>
                      <a:pt x="29" y="124"/>
                    </a:lnTo>
                    <a:lnTo>
                      <a:pt x="20" y="106"/>
                    </a:lnTo>
                    <a:lnTo>
                      <a:pt x="12" y="85"/>
                    </a:lnTo>
                    <a:lnTo>
                      <a:pt x="8" y="64"/>
                    </a:lnTo>
                    <a:lnTo>
                      <a:pt x="8" y="45"/>
                    </a:lnTo>
                    <a:lnTo>
                      <a:pt x="8" y="22"/>
                    </a:lnTo>
                    <a:lnTo>
                      <a:pt x="12" y="1"/>
                    </a:lnTo>
                    <a:lnTo>
                      <a:pt x="8" y="1"/>
                    </a:lnTo>
                    <a:lnTo>
                      <a:pt x="5" y="0"/>
                    </a:lnTo>
                    <a:lnTo>
                      <a:pt x="2" y="22"/>
                    </a:lnTo>
                    <a:lnTo>
                      <a:pt x="0" y="45"/>
                    </a:lnTo>
                    <a:lnTo>
                      <a:pt x="2" y="67"/>
                    </a:lnTo>
                    <a:lnTo>
                      <a:pt x="6" y="88"/>
                    </a:lnTo>
                    <a:lnTo>
                      <a:pt x="14" y="108"/>
                    </a:lnTo>
                    <a:lnTo>
                      <a:pt x="23" y="129"/>
                    </a:lnTo>
                    <a:lnTo>
                      <a:pt x="36" y="147"/>
                    </a:lnTo>
                    <a:lnTo>
                      <a:pt x="51" y="163"/>
                    </a:lnTo>
                    <a:lnTo>
                      <a:pt x="69" y="178"/>
                    </a:lnTo>
                    <a:lnTo>
                      <a:pt x="88" y="190"/>
                    </a:lnTo>
                    <a:lnTo>
                      <a:pt x="107" y="201"/>
                    </a:lnTo>
                    <a:lnTo>
                      <a:pt x="128" y="208"/>
                    </a:lnTo>
                    <a:lnTo>
                      <a:pt x="151" y="213"/>
                    </a:lnTo>
                    <a:lnTo>
                      <a:pt x="173" y="214"/>
                    </a:lnTo>
                    <a:lnTo>
                      <a:pt x="196" y="213"/>
                    </a:lnTo>
                    <a:lnTo>
                      <a:pt x="218" y="208"/>
                    </a:lnTo>
                    <a:lnTo>
                      <a:pt x="218" y="205"/>
                    </a:lnTo>
                    <a:lnTo>
                      <a:pt x="217" y="202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0" name="Freeform 68"/>
              <p:cNvSpPr>
                <a:spLocks/>
              </p:cNvSpPr>
              <p:nvPr/>
            </p:nvSpPr>
            <p:spPr bwMode="auto">
              <a:xfrm>
                <a:off x="3820" y="785"/>
                <a:ext cx="260" cy="258"/>
              </a:xfrm>
              <a:custGeom>
                <a:avLst/>
                <a:gdLst>
                  <a:gd name="T0" fmla="*/ 8 w 260"/>
                  <a:gd name="T1" fmla="*/ 0 h 258"/>
                  <a:gd name="T2" fmla="*/ 8 w 260"/>
                  <a:gd name="T3" fmla="*/ 0 h 258"/>
                  <a:gd name="T4" fmla="*/ 5 w 260"/>
                  <a:gd name="T5" fmla="*/ 13 h 258"/>
                  <a:gd name="T6" fmla="*/ 2 w 260"/>
                  <a:gd name="T7" fmla="*/ 25 h 258"/>
                  <a:gd name="T8" fmla="*/ 0 w 260"/>
                  <a:gd name="T9" fmla="*/ 54 h 258"/>
                  <a:gd name="T10" fmla="*/ 3 w 260"/>
                  <a:gd name="T11" fmla="*/ 79 h 258"/>
                  <a:gd name="T12" fmla="*/ 8 w 260"/>
                  <a:gd name="T13" fmla="*/ 106 h 258"/>
                  <a:gd name="T14" fmla="*/ 17 w 260"/>
                  <a:gd name="T15" fmla="*/ 132 h 258"/>
                  <a:gd name="T16" fmla="*/ 27 w 260"/>
                  <a:gd name="T17" fmla="*/ 156 h 258"/>
                  <a:gd name="T18" fmla="*/ 44 w 260"/>
                  <a:gd name="T19" fmla="*/ 177 h 258"/>
                  <a:gd name="T20" fmla="*/ 51 w 260"/>
                  <a:gd name="T21" fmla="*/ 189 h 258"/>
                  <a:gd name="T22" fmla="*/ 62 w 260"/>
                  <a:gd name="T23" fmla="*/ 198 h 258"/>
                  <a:gd name="T24" fmla="*/ 62 w 260"/>
                  <a:gd name="T25" fmla="*/ 198 h 258"/>
                  <a:gd name="T26" fmla="*/ 71 w 260"/>
                  <a:gd name="T27" fmla="*/ 207 h 258"/>
                  <a:gd name="T28" fmla="*/ 81 w 260"/>
                  <a:gd name="T29" fmla="*/ 216 h 258"/>
                  <a:gd name="T30" fmla="*/ 104 w 260"/>
                  <a:gd name="T31" fmla="*/ 232 h 258"/>
                  <a:gd name="T32" fmla="*/ 128 w 260"/>
                  <a:gd name="T33" fmla="*/ 243 h 258"/>
                  <a:gd name="T34" fmla="*/ 154 w 260"/>
                  <a:gd name="T35" fmla="*/ 252 h 258"/>
                  <a:gd name="T36" fmla="*/ 179 w 260"/>
                  <a:gd name="T37" fmla="*/ 256 h 258"/>
                  <a:gd name="T38" fmla="*/ 208 w 260"/>
                  <a:gd name="T39" fmla="*/ 258 h 258"/>
                  <a:gd name="T40" fmla="*/ 233 w 260"/>
                  <a:gd name="T41" fmla="*/ 256 h 258"/>
                  <a:gd name="T42" fmla="*/ 247 w 260"/>
                  <a:gd name="T43" fmla="*/ 253 h 258"/>
                  <a:gd name="T44" fmla="*/ 260 w 260"/>
                  <a:gd name="T45" fmla="*/ 252 h 258"/>
                  <a:gd name="T46" fmla="*/ 259 w 260"/>
                  <a:gd name="T47" fmla="*/ 249 h 258"/>
                  <a:gd name="T48" fmla="*/ 259 w 260"/>
                  <a:gd name="T49" fmla="*/ 249 h 258"/>
                  <a:gd name="T50" fmla="*/ 259 w 260"/>
                  <a:gd name="T51" fmla="*/ 249 h 258"/>
                  <a:gd name="T52" fmla="*/ 259 w 260"/>
                  <a:gd name="T53" fmla="*/ 246 h 258"/>
                  <a:gd name="T54" fmla="*/ 259 w 260"/>
                  <a:gd name="T55" fmla="*/ 246 h 258"/>
                  <a:gd name="T56" fmla="*/ 233 w 260"/>
                  <a:gd name="T57" fmla="*/ 250 h 258"/>
                  <a:gd name="T58" fmla="*/ 208 w 260"/>
                  <a:gd name="T59" fmla="*/ 252 h 258"/>
                  <a:gd name="T60" fmla="*/ 181 w 260"/>
                  <a:gd name="T61" fmla="*/ 250 h 258"/>
                  <a:gd name="T62" fmla="*/ 157 w 260"/>
                  <a:gd name="T63" fmla="*/ 246 h 258"/>
                  <a:gd name="T64" fmla="*/ 131 w 260"/>
                  <a:gd name="T65" fmla="*/ 237 h 258"/>
                  <a:gd name="T66" fmla="*/ 107 w 260"/>
                  <a:gd name="T67" fmla="*/ 226 h 258"/>
                  <a:gd name="T68" fmla="*/ 86 w 260"/>
                  <a:gd name="T69" fmla="*/ 211 h 258"/>
                  <a:gd name="T70" fmla="*/ 66 w 260"/>
                  <a:gd name="T71" fmla="*/ 193 h 258"/>
                  <a:gd name="T72" fmla="*/ 66 w 260"/>
                  <a:gd name="T73" fmla="*/ 193 h 258"/>
                  <a:gd name="T74" fmla="*/ 48 w 260"/>
                  <a:gd name="T75" fmla="*/ 174 h 258"/>
                  <a:gd name="T76" fmla="*/ 33 w 260"/>
                  <a:gd name="T77" fmla="*/ 151 h 258"/>
                  <a:gd name="T78" fmla="*/ 23 w 260"/>
                  <a:gd name="T79" fmla="*/ 129 h 258"/>
                  <a:gd name="T80" fmla="*/ 14 w 260"/>
                  <a:gd name="T81" fmla="*/ 105 h 258"/>
                  <a:gd name="T82" fmla="*/ 8 w 260"/>
                  <a:gd name="T83" fmla="*/ 79 h 258"/>
                  <a:gd name="T84" fmla="*/ 6 w 260"/>
                  <a:gd name="T85" fmla="*/ 54 h 258"/>
                  <a:gd name="T86" fmla="*/ 8 w 260"/>
                  <a:gd name="T87" fmla="*/ 28 h 258"/>
                  <a:gd name="T88" fmla="*/ 14 w 260"/>
                  <a:gd name="T89" fmla="*/ 1 h 258"/>
                  <a:gd name="T90" fmla="*/ 11 w 260"/>
                  <a:gd name="T91" fmla="*/ 0 h 258"/>
                  <a:gd name="T92" fmla="*/ 11 w 260"/>
                  <a:gd name="T93" fmla="*/ 0 h 258"/>
                  <a:gd name="T94" fmla="*/ 11 w 260"/>
                  <a:gd name="T95" fmla="*/ 0 h 258"/>
                  <a:gd name="T96" fmla="*/ 8 w 260"/>
                  <a:gd name="T97" fmla="*/ 0 h 258"/>
                  <a:gd name="T98" fmla="*/ 8 w 260"/>
                  <a:gd name="T99" fmla="*/ 0 h 258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0"/>
                  <a:gd name="T151" fmla="*/ 0 h 258"/>
                  <a:gd name="T152" fmla="*/ 260 w 260"/>
                  <a:gd name="T153" fmla="*/ 258 h 258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0" h="258">
                    <a:moveTo>
                      <a:pt x="8" y="0"/>
                    </a:moveTo>
                    <a:lnTo>
                      <a:pt x="8" y="0"/>
                    </a:lnTo>
                    <a:lnTo>
                      <a:pt x="5" y="13"/>
                    </a:lnTo>
                    <a:lnTo>
                      <a:pt x="2" y="25"/>
                    </a:lnTo>
                    <a:lnTo>
                      <a:pt x="0" y="54"/>
                    </a:lnTo>
                    <a:lnTo>
                      <a:pt x="3" y="79"/>
                    </a:lnTo>
                    <a:lnTo>
                      <a:pt x="8" y="106"/>
                    </a:lnTo>
                    <a:lnTo>
                      <a:pt x="17" y="132"/>
                    </a:lnTo>
                    <a:lnTo>
                      <a:pt x="27" y="156"/>
                    </a:lnTo>
                    <a:lnTo>
                      <a:pt x="44" y="177"/>
                    </a:lnTo>
                    <a:lnTo>
                      <a:pt x="51" y="189"/>
                    </a:lnTo>
                    <a:lnTo>
                      <a:pt x="62" y="198"/>
                    </a:lnTo>
                    <a:lnTo>
                      <a:pt x="71" y="207"/>
                    </a:lnTo>
                    <a:lnTo>
                      <a:pt x="81" y="216"/>
                    </a:lnTo>
                    <a:lnTo>
                      <a:pt x="104" y="232"/>
                    </a:lnTo>
                    <a:lnTo>
                      <a:pt x="128" y="243"/>
                    </a:lnTo>
                    <a:lnTo>
                      <a:pt x="154" y="252"/>
                    </a:lnTo>
                    <a:lnTo>
                      <a:pt x="179" y="256"/>
                    </a:lnTo>
                    <a:lnTo>
                      <a:pt x="208" y="258"/>
                    </a:lnTo>
                    <a:lnTo>
                      <a:pt x="233" y="256"/>
                    </a:lnTo>
                    <a:lnTo>
                      <a:pt x="247" y="253"/>
                    </a:lnTo>
                    <a:lnTo>
                      <a:pt x="260" y="252"/>
                    </a:lnTo>
                    <a:lnTo>
                      <a:pt x="259" y="249"/>
                    </a:lnTo>
                    <a:lnTo>
                      <a:pt x="259" y="246"/>
                    </a:lnTo>
                    <a:lnTo>
                      <a:pt x="233" y="250"/>
                    </a:lnTo>
                    <a:lnTo>
                      <a:pt x="208" y="252"/>
                    </a:lnTo>
                    <a:lnTo>
                      <a:pt x="181" y="250"/>
                    </a:lnTo>
                    <a:lnTo>
                      <a:pt x="157" y="246"/>
                    </a:lnTo>
                    <a:lnTo>
                      <a:pt x="131" y="237"/>
                    </a:lnTo>
                    <a:lnTo>
                      <a:pt x="107" y="226"/>
                    </a:lnTo>
                    <a:lnTo>
                      <a:pt x="86" y="211"/>
                    </a:lnTo>
                    <a:lnTo>
                      <a:pt x="66" y="193"/>
                    </a:lnTo>
                    <a:lnTo>
                      <a:pt x="48" y="174"/>
                    </a:lnTo>
                    <a:lnTo>
                      <a:pt x="33" y="151"/>
                    </a:lnTo>
                    <a:lnTo>
                      <a:pt x="23" y="129"/>
                    </a:lnTo>
                    <a:lnTo>
                      <a:pt x="14" y="105"/>
                    </a:lnTo>
                    <a:lnTo>
                      <a:pt x="8" y="79"/>
                    </a:lnTo>
                    <a:lnTo>
                      <a:pt x="6" y="54"/>
                    </a:lnTo>
                    <a:lnTo>
                      <a:pt x="8" y="28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1" name="Freeform 69"/>
              <p:cNvSpPr>
                <a:spLocks/>
              </p:cNvSpPr>
              <p:nvPr/>
            </p:nvSpPr>
            <p:spPr bwMode="auto">
              <a:xfrm>
                <a:off x="3889" y="803"/>
                <a:ext cx="173" cy="169"/>
              </a:xfrm>
              <a:custGeom>
                <a:avLst/>
                <a:gdLst>
                  <a:gd name="T0" fmla="*/ 172 w 173"/>
                  <a:gd name="T1" fmla="*/ 159 h 169"/>
                  <a:gd name="T2" fmla="*/ 172 w 173"/>
                  <a:gd name="T3" fmla="*/ 159 h 169"/>
                  <a:gd name="T4" fmla="*/ 154 w 173"/>
                  <a:gd name="T5" fmla="*/ 163 h 169"/>
                  <a:gd name="T6" fmla="*/ 137 w 173"/>
                  <a:gd name="T7" fmla="*/ 163 h 169"/>
                  <a:gd name="T8" fmla="*/ 121 w 173"/>
                  <a:gd name="T9" fmla="*/ 162 h 169"/>
                  <a:gd name="T10" fmla="*/ 103 w 173"/>
                  <a:gd name="T11" fmla="*/ 159 h 169"/>
                  <a:gd name="T12" fmla="*/ 88 w 173"/>
                  <a:gd name="T13" fmla="*/ 153 h 169"/>
                  <a:gd name="T14" fmla="*/ 73 w 173"/>
                  <a:gd name="T15" fmla="*/ 145 h 169"/>
                  <a:gd name="T16" fmla="*/ 59 w 173"/>
                  <a:gd name="T17" fmla="*/ 138 h 169"/>
                  <a:gd name="T18" fmla="*/ 45 w 173"/>
                  <a:gd name="T19" fmla="*/ 124 h 169"/>
                  <a:gd name="T20" fmla="*/ 45 w 173"/>
                  <a:gd name="T21" fmla="*/ 124 h 169"/>
                  <a:gd name="T22" fmla="*/ 33 w 173"/>
                  <a:gd name="T23" fmla="*/ 112 h 169"/>
                  <a:gd name="T24" fmla="*/ 26 w 173"/>
                  <a:gd name="T25" fmla="*/ 97 h 169"/>
                  <a:gd name="T26" fmla="*/ 17 w 173"/>
                  <a:gd name="T27" fmla="*/ 84 h 169"/>
                  <a:gd name="T28" fmla="*/ 11 w 173"/>
                  <a:gd name="T29" fmla="*/ 67 h 169"/>
                  <a:gd name="T30" fmla="*/ 8 w 173"/>
                  <a:gd name="T31" fmla="*/ 51 h 169"/>
                  <a:gd name="T32" fmla="*/ 8 w 173"/>
                  <a:gd name="T33" fmla="*/ 36 h 169"/>
                  <a:gd name="T34" fmla="*/ 8 w 173"/>
                  <a:gd name="T35" fmla="*/ 18 h 169"/>
                  <a:gd name="T36" fmla="*/ 11 w 173"/>
                  <a:gd name="T37" fmla="*/ 0 h 169"/>
                  <a:gd name="T38" fmla="*/ 8 w 173"/>
                  <a:gd name="T39" fmla="*/ 1 h 169"/>
                  <a:gd name="T40" fmla="*/ 8 w 173"/>
                  <a:gd name="T41" fmla="*/ 1 h 169"/>
                  <a:gd name="T42" fmla="*/ 8 w 173"/>
                  <a:gd name="T43" fmla="*/ 1 h 169"/>
                  <a:gd name="T44" fmla="*/ 3 w 173"/>
                  <a:gd name="T45" fmla="*/ 0 h 169"/>
                  <a:gd name="T46" fmla="*/ 3 w 173"/>
                  <a:gd name="T47" fmla="*/ 0 h 169"/>
                  <a:gd name="T48" fmla="*/ 2 w 173"/>
                  <a:gd name="T49" fmla="*/ 18 h 169"/>
                  <a:gd name="T50" fmla="*/ 0 w 173"/>
                  <a:gd name="T51" fmla="*/ 36 h 169"/>
                  <a:gd name="T52" fmla="*/ 3 w 173"/>
                  <a:gd name="T53" fmla="*/ 52 h 169"/>
                  <a:gd name="T54" fmla="*/ 5 w 173"/>
                  <a:gd name="T55" fmla="*/ 69 h 169"/>
                  <a:gd name="T56" fmla="*/ 11 w 173"/>
                  <a:gd name="T57" fmla="*/ 87 h 169"/>
                  <a:gd name="T58" fmla="*/ 20 w 173"/>
                  <a:gd name="T59" fmla="*/ 102 h 169"/>
                  <a:gd name="T60" fmla="*/ 29 w 173"/>
                  <a:gd name="T61" fmla="*/ 115 h 169"/>
                  <a:gd name="T62" fmla="*/ 41 w 173"/>
                  <a:gd name="T63" fmla="*/ 129 h 169"/>
                  <a:gd name="T64" fmla="*/ 41 w 173"/>
                  <a:gd name="T65" fmla="*/ 129 h 169"/>
                  <a:gd name="T66" fmla="*/ 55 w 173"/>
                  <a:gd name="T67" fmla="*/ 141 h 169"/>
                  <a:gd name="T68" fmla="*/ 70 w 173"/>
                  <a:gd name="T69" fmla="*/ 151 h 169"/>
                  <a:gd name="T70" fmla="*/ 86 w 173"/>
                  <a:gd name="T71" fmla="*/ 159 h 169"/>
                  <a:gd name="T72" fmla="*/ 103 w 173"/>
                  <a:gd name="T73" fmla="*/ 163 h 169"/>
                  <a:gd name="T74" fmla="*/ 119 w 173"/>
                  <a:gd name="T75" fmla="*/ 168 h 169"/>
                  <a:gd name="T76" fmla="*/ 137 w 173"/>
                  <a:gd name="T77" fmla="*/ 169 h 169"/>
                  <a:gd name="T78" fmla="*/ 155 w 173"/>
                  <a:gd name="T79" fmla="*/ 168 h 169"/>
                  <a:gd name="T80" fmla="*/ 173 w 173"/>
                  <a:gd name="T81" fmla="*/ 165 h 169"/>
                  <a:gd name="T82" fmla="*/ 172 w 173"/>
                  <a:gd name="T83" fmla="*/ 162 h 169"/>
                  <a:gd name="T84" fmla="*/ 172 w 173"/>
                  <a:gd name="T85" fmla="*/ 162 h 169"/>
                  <a:gd name="T86" fmla="*/ 172 w 173"/>
                  <a:gd name="T87" fmla="*/ 162 h 169"/>
                  <a:gd name="T88" fmla="*/ 172 w 173"/>
                  <a:gd name="T89" fmla="*/ 159 h 169"/>
                  <a:gd name="T90" fmla="*/ 172 w 173"/>
                  <a:gd name="T91" fmla="*/ 159 h 16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3"/>
                  <a:gd name="T139" fmla="*/ 0 h 169"/>
                  <a:gd name="T140" fmla="*/ 173 w 173"/>
                  <a:gd name="T141" fmla="*/ 169 h 16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3" h="169">
                    <a:moveTo>
                      <a:pt x="172" y="159"/>
                    </a:moveTo>
                    <a:lnTo>
                      <a:pt x="172" y="159"/>
                    </a:lnTo>
                    <a:lnTo>
                      <a:pt x="154" y="163"/>
                    </a:lnTo>
                    <a:lnTo>
                      <a:pt x="137" y="163"/>
                    </a:lnTo>
                    <a:lnTo>
                      <a:pt x="121" y="162"/>
                    </a:lnTo>
                    <a:lnTo>
                      <a:pt x="103" y="159"/>
                    </a:lnTo>
                    <a:lnTo>
                      <a:pt x="88" y="153"/>
                    </a:lnTo>
                    <a:lnTo>
                      <a:pt x="73" y="145"/>
                    </a:lnTo>
                    <a:lnTo>
                      <a:pt x="59" y="138"/>
                    </a:lnTo>
                    <a:lnTo>
                      <a:pt x="45" y="124"/>
                    </a:lnTo>
                    <a:lnTo>
                      <a:pt x="33" y="112"/>
                    </a:lnTo>
                    <a:lnTo>
                      <a:pt x="26" y="97"/>
                    </a:lnTo>
                    <a:lnTo>
                      <a:pt x="17" y="84"/>
                    </a:lnTo>
                    <a:lnTo>
                      <a:pt x="11" y="67"/>
                    </a:lnTo>
                    <a:lnTo>
                      <a:pt x="8" y="51"/>
                    </a:lnTo>
                    <a:lnTo>
                      <a:pt x="8" y="36"/>
                    </a:lnTo>
                    <a:lnTo>
                      <a:pt x="8" y="18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3" y="0"/>
                    </a:lnTo>
                    <a:lnTo>
                      <a:pt x="2" y="18"/>
                    </a:lnTo>
                    <a:lnTo>
                      <a:pt x="0" y="36"/>
                    </a:lnTo>
                    <a:lnTo>
                      <a:pt x="3" y="52"/>
                    </a:lnTo>
                    <a:lnTo>
                      <a:pt x="5" y="69"/>
                    </a:lnTo>
                    <a:lnTo>
                      <a:pt x="11" y="87"/>
                    </a:lnTo>
                    <a:lnTo>
                      <a:pt x="20" y="102"/>
                    </a:lnTo>
                    <a:lnTo>
                      <a:pt x="29" y="115"/>
                    </a:lnTo>
                    <a:lnTo>
                      <a:pt x="41" y="129"/>
                    </a:lnTo>
                    <a:lnTo>
                      <a:pt x="55" y="141"/>
                    </a:lnTo>
                    <a:lnTo>
                      <a:pt x="70" y="151"/>
                    </a:lnTo>
                    <a:lnTo>
                      <a:pt x="86" y="159"/>
                    </a:lnTo>
                    <a:lnTo>
                      <a:pt x="103" y="163"/>
                    </a:lnTo>
                    <a:lnTo>
                      <a:pt x="119" y="168"/>
                    </a:lnTo>
                    <a:lnTo>
                      <a:pt x="137" y="169"/>
                    </a:lnTo>
                    <a:lnTo>
                      <a:pt x="155" y="168"/>
                    </a:lnTo>
                    <a:lnTo>
                      <a:pt x="173" y="165"/>
                    </a:lnTo>
                    <a:lnTo>
                      <a:pt x="172" y="162"/>
                    </a:lnTo>
                    <a:lnTo>
                      <a:pt x="172" y="159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2" name="Freeform 70"/>
              <p:cNvSpPr>
                <a:spLocks/>
              </p:cNvSpPr>
              <p:nvPr/>
            </p:nvSpPr>
            <p:spPr bwMode="auto">
              <a:xfrm>
                <a:off x="3853" y="794"/>
                <a:ext cx="218" cy="214"/>
              </a:xfrm>
              <a:custGeom>
                <a:avLst/>
                <a:gdLst>
                  <a:gd name="T0" fmla="*/ 5 w 218"/>
                  <a:gd name="T1" fmla="*/ 0 h 214"/>
                  <a:gd name="T2" fmla="*/ 5 w 218"/>
                  <a:gd name="T3" fmla="*/ 0 h 214"/>
                  <a:gd name="T4" fmla="*/ 2 w 218"/>
                  <a:gd name="T5" fmla="*/ 22 h 214"/>
                  <a:gd name="T6" fmla="*/ 0 w 218"/>
                  <a:gd name="T7" fmla="*/ 45 h 214"/>
                  <a:gd name="T8" fmla="*/ 2 w 218"/>
                  <a:gd name="T9" fmla="*/ 67 h 214"/>
                  <a:gd name="T10" fmla="*/ 6 w 218"/>
                  <a:gd name="T11" fmla="*/ 88 h 214"/>
                  <a:gd name="T12" fmla="*/ 14 w 218"/>
                  <a:gd name="T13" fmla="*/ 108 h 214"/>
                  <a:gd name="T14" fmla="*/ 23 w 218"/>
                  <a:gd name="T15" fmla="*/ 129 h 214"/>
                  <a:gd name="T16" fmla="*/ 36 w 218"/>
                  <a:gd name="T17" fmla="*/ 147 h 214"/>
                  <a:gd name="T18" fmla="*/ 51 w 218"/>
                  <a:gd name="T19" fmla="*/ 163 h 214"/>
                  <a:gd name="T20" fmla="*/ 51 w 218"/>
                  <a:gd name="T21" fmla="*/ 163 h 214"/>
                  <a:gd name="T22" fmla="*/ 69 w 218"/>
                  <a:gd name="T23" fmla="*/ 178 h 214"/>
                  <a:gd name="T24" fmla="*/ 88 w 218"/>
                  <a:gd name="T25" fmla="*/ 190 h 214"/>
                  <a:gd name="T26" fmla="*/ 107 w 218"/>
                  <a:gd name="T27" fmla="*/ 201 h 214"/>
                  <a:gd name="T28" fmla="*/ 128 w 218"/>
                  <a:gd name="T29" fmla="*/ 208 h 214"/>
                  <a:gd name="T30" fmla="*/ 151 w 218"/>
                  <a:gd name="T31" fmla="*/ 213 h 214"/>
                  <a:gd name="T32" fmla="*/ 173 w 218"/>
                  <a:gd name="T33" fmla="*/ 214 h 214"/>
                  <a:gd name="T34" fmla="*/ 196 w 218"/>
                  <a:gd name="T35" fmla="*/ 213 h 214"/>
                  <a:gd name="T36" fmla="*/ 218 w 218"/>
                  <a:gd name="T37" fmla="*/ 208 h 214"/>
                  <a:gd name="T38" fmla="*/ 218 w 218"/>
                  <a:gd name="T39" fmla="*/ 205 h 214"/>
                  <a:gd name="T40" fmla="*/ 218 w 218"/>
                  <a:gd name="T41" fmla="*/ 205 h 214"/>
                  <a:gd name="T42" fmla="*/ 218 w 218"/>
                  <a:gd name="T43" fmla="*/ 205 h 214"/>
                  <a:gd name="T44" fmla="*/ 217 w 218"/>
                  <a:gd name="T45" fmla="*/ 202 h 214"/>
                  <a:gd name="T46" fmla="*/ 217 w 218"/>
                  <a:gd name="T47" fmla="*/ 202 h 214"/>
                  <a:gd name="T48" fmla="*/ 196 w 218"/>
                  <a:gd name="T49" fmla="*/ 207 h 214"/>
                  <a:gd name="T50" fmla="*/ 173 w 218"/>
                  <a:gd name="T51" fmla="*/ 208 h 214"/>
                  <a:gd name="T52" fmla="*/ 152 w 218"/>
                  <a:gd name="T53" fmla="*/ 208 h 214"/>
                  <a:gd name="T54" fmla="*/ 131 w 218"/>
                  <a:gd name="T55" fmla="*/ 202 h 214"/>
                  <a:gd name="T56" fmla="*/ 110 w 218"/>
                  <a:gd name="T57" fmla="*/ 196 h 214"/>
                  <a:gd name="T58" fmla="*/ 91 w 218"/>
                  <a:gd name="T59" fmla="*/ 186 h 214"/>
                  <a:gd name="T60" fmla="*/ 72 w 218"/>
                  <a:gd name="T61" fmla="*/ 174 h 214"/>
                  <a:gd name="T62" fmla="*/ 56 w 218"/>
                  <a:gd name="T63" fmla="*/ 159 h 214"/>
                  <a:gd name="T64" fmla="*/ 56 w 218"/>
                  <a:gd name="T65" fmla="*/ 159 h 214"/>
                  <a:gd name="T66" fmla="*/ 41 w 218"/>
                  <a:gd name="T67" fmla="*/ 142 h 214"/>
                  <a:gd name="T68" fmla="*/ 29 w 218"/>
                  <a:gd name="T69" fmla="*/ 124 h 214"/>
                  <a:gd name="T70" fmla="*/ 20 w 218"/>
                  <a:gd name="T71" fmla="*/ 106 h 214"/>
                  <a:gd name="T72" fmla="*/ 12 w 218"/>
                  <a:gd name="T73" fmla="*/ 85 h 214"/>
                  <a:gd name="T74" fmla="*/ 8 w 218"/>
                  <a:gd name="T75" fmla="*/ 64 h 214"/>
                  <a:gd name="T76" fmla="*/ 8 w 218"/>
                  <a:gd name="T77" fmla="*/ 45 h 214"/>
                  <a:gd name="T78" fmla="*/ 8 w 218"/>
                  <a:gd name="T79" fmla="*/ 22 h 214"/>
                  <a:gd name="T80" fmla="*/ 12 w 218"/>
                  <a:gd name="T81" fmla="*/ 1 h 214"/>
                  <a:gd name="T82" fmla="*/ 8 w 218"/>
                  <a:gd name="T83" fmla="*/ 1 h 214"/>
                  <a:gd name="T84" fmla="*/ 8 w 218"/>
                  <a:gd name="T85" fmla="*/ 1 h 214"/>
                  <a:gd name="T86" fmla="*/ 8 w 218"/>
                  <a:gd name="T87" fmla="*/ 1 h 214"/>
                  <a:gd name="T88" fmla="*/ 5 w 218"/>
                  <a:gd name="T89" fmla="*/ 0 h 214"/>
                  <a:gd name="T90" fmla="*/ 5 w 218"/>
                  <a:gd name="T91" fmla="*/ 0 h 21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218"/>
                  <a:gd name="T139" fmla="*/ 0 h 214"/>
                  <a:gd name="T140" fmla="*/ 218 w 218"/>
                  <a:gd name="T141" fmla="*/ 214 h 21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218" h="214">
                    <a:moveTo>
                      <a:pt x="5" y="0"/>
                    </a:moveTo>
                    <a:lnTo>
                      <a:pt x="5" y="0"/>
                    </a:lnTo>
                    <a:lnTo>
                      <a:pt x="2" y="22"/>
                    </a:lnTo>
                    <a:lnTo>
                      <a:pt x="0" y="45"/>
                    </a:lnTo>
                    <a:lnTo>
                      <a:pt x="2" y="67"/>
                    </a:lnTo>
                    <a:lnTo>
                      <a:pt x="6" y="88"/>
                    </a:lnTo>
                    <a:lnTo>
                      <a:pt x="14" y="108"/>
                    </a:lnTo>
                    <a:lnTo>
                      <a:pt x="23" y="129"/>
                    </a:lnTo>
                    <a:lnTo>
                      <a:pt x="36" y="147"/>
                    </a:lnTo>
                    <a:lnTo>
                      <a:pt x="51" y="163"/>
                    </a:lnTo>
                    <a:lnTo>
                      <a:pt x="69" y="178"/>
                    </a:lnTo>
                    <a:lnTo>
                      <a:pt x="88" y="190"/>
                    </a:lnTo>
                    <a:lnTo>
                      <a:pt x="107" y="201"/>
                    </a:lnTo>
                    <a:lnTo>
                      <a:pt x="128" y="208"/>
                    </a:lnTo>
                    <a:lnTo>
                      <a:pt x="151" y="213"/>
                    </a:lnTo>
                    <a:lnTo>
                      <a:pt x="173" y="214"/>
                    </a:lnTo>
                    <a:lnTo>
                      <a:pt x="196" y="213"/>
                    </a:lnTo>
                    <a:lnTo>
                      <a:pt x="218" y="208"/>
                    </a:lnTo>
                    <a:lnTo>
                      <a:pt x="218" y="205"/>
                    </a:lnTo>
                    <a:lnTo>
                      <a:pt x="217" y="202"/>
                    </a:lnTo>
                    <a:lnTo>
                      <a:pt x="196" y="207"/>
                    </a:lnTo>
                    <a:lnTo>
                      <a:pt x="173" y="208"/>
                    </a:lnTo>
                    <a:lnTo>
                      <a:pt x="152" y="208"/>
                    </a:lnTo>
                    <a:lnTo>
                      <a:pt x="131" y="202"/>
                    </a:lnTo>
                    <a:lnTo>
                      <a:pt x="110" y="196"/>
                    </a:lnTo>
                    <a:lnTo>
                      <a:pt x="91" y="186"/>
                    </a:lnTo>
                    <a:lnTo>
                      <a:pt x="72" y="174"/>
                    </a:lnTo>
                    <a:lnTo>
                      <a:pt x="56" y="159"/>
                    </a:lnTo>
                    <a:lnTo>
                      <a:pt x="41" y="142"/>
                    </a:lnTo>
                    <a:lnTo>
                      <a:pt x="29" y="124"/>
                    </a:lnTo>
                    <a:lnTo>
                      <a:pt x="20" y="106"/>
                    </a:lnTo>
                    <a:lnTo>
                      <a:pt x="12" y="85"/>
                    </a:lnTo>
                    <a:lnTo>
                      <a:pt x="8" y="64"/>
                    </a:lnTo>
                    <a:lnTo>
                      <a:pt x="8" y="45"/>
                    </a:lnTo>
                    <a:lnTo>
                      <a:pt x="8" y="22"/>
                    </a:lnTo>
                    <a:lnTo>
                      <a:pt x="12" y="1"/>
                    </a:lnTo>
                    <a:lnTo>
                      <a:pt x="8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3" name="Freeform 71"/>
              <p:cNvSpPr>
                <a:spLocks/>
              </p:cNvSpPr>
              <p:nvPr/>
            </p:nvSpPr>
            <p:spPr bwMode="auto">
              <a:xfrm>
                <a:off x="3930" y="813"/>
                <a:ext cx="123" cy="122"/>
              </a:xfrm>
              <a:custGeom>
                <a:avLst/>
                <a:gdLst>
                  <a:gd name="T0" fmla="*/ 120 w 123"/>
                  <a:gd name="T1" fmla="*/ 113 h 122"/>
                  <a:gd name="T2" fmla="*/ 120 w 123"/>
                  <a:gd name="T3" fmla="*/ 113 h 122"/>
                  <a:gd name="T4" fmla="*/ 110 w 123"/>
                  <a:gd name="T5" fmla="*/ 116 h 122"/>
                  <a:gd name="T6" fmla="*/ 98 w 123"/>
                  <a:gd name="T7" fmla="*/ 116 h 122"/>
                  <a:gd name="T8" fmla="*/ 84 w 123"/>
                  <a:gd name="T9" fmla="*/ 116 h 122"/>
                  <a:gd name="T10" fmla="*/ 74 w 123"/>
                  <a:gd name="T11" fmla="*/ 113 h 122"/>
                  <a:gd name="T12" fmla="*/ 62 w 123"/>
                  <a:gd name="T13" fmla="*/ 110 h 122"/>
                  <a:gd name="T14" fmla="*/ 51 w 123"/>
                  <a:gd name="T15" fmla="*/ 104 h 122"/>
                  <a:gd name="T16" fmla="*/ 42 w 123"/>
                  <a:gd name="T17" fmla="*/ 99 h 122"/>
                  <a:gd name="T18" fmla="*/ 33 w 123"/>
                  <a:gd name="T19" fmla="*/ 90 h 122"/>
                  <a:gd name="T20" fmla="*/ 33 w 123"/>
                  <a:gd name="T21" fmla="*/ 90 h 122"/>
                  <a:gd name="T22" fmla="*/ 24 w 123"/>
                  <a:gd name="T23" fmla="*/ 81 h 122"/>
                  <a:gd name="T24" fmla="*/ 18 w 123"/>
                  <a:gd name="T25" fmla="*/ 71 h 122"/>
                  <a:gd name="T26" fmla="*/ 12 w 123"/>
                  <a:gd name="T27" fmla="*/ 60 h 122"/>
                  <a:gd name="T28" fmla="*/ 9 w 123"/>
                  <a:gd name="T29" fmla="*/ 48 h 122"/>
                  <a:gd name="T30" fmla="*/ 6 w 123"/>
                  <a:gd name="T31" fmla="*/ 38 h 122"/>
                  <a:gd name="T32" fmla="*/ 6 w 123"/>
                  <a:gd name="T33" fmla="*/ 26 h 122"/>
                  <a:gd name="T34" fmla="*/ 6 w 123"/>
                  <a:gd name="T35" fmla="*/ 15 h 122"/>
                  <a:gd name="T36" fmla="*/ 9 w 123"/>
                  <a:gd name="T37" fmla="*/ 2 h 122"/>
                  <a:gd name="T38" fmla="*/ 6 w 123"/>
                  <a:gd name="T39" fmla="*/ 0 h 122"/>
                  <a:gd name="T40" fmla="*/ 6 w 123"/>
                  <a:gd name="T41" fmla="*/ 0 h 122"/>
                  <a:gd name="T42" fmla="*/ 6 w 123"/>
                  <a:gd name="T43" fmla="*/ 0 h 122"/>
                  <a:gd name="T44" fmla="*/ 3 w 123"/>
                  <a:gd name="T45" fmla="*/ 0 h 122"/>
                  <a:gd name="T46" fmla="*/ 3 w 123"/>
                  <a:gd name="T47" fmla="*/ 0 h 122"/>
                  <a:gd name="T48" fmla="*/ 0 w 123"/>
                  <a:gd name="T49" fmla="*/ 12 h 122"/>
                  <a:gd name="T50" fmla="*/ 0 w 123"/>
                  <a:gd name="T51" fmla="*/ 26 h 122"/>
                  <a:gd name="T52" fmla="*/ 0 w 123"/>
                  <a:gd name="T53" fmla="*/ 38 h 122"/>
                  <a:gd name="T54" fmla="*/ 3 w 123"/>
                  <a:gd name="T55" fmla="*/ 51 h 122"/>
                  <a:gd name="T56" fmla="*/ 7 w 123"/>
                  <a:gd name="T57" fmla="*/ 62 h 122"/>
                  <a:gd name="T58" fmla="*/ 14 w 123"/>
                  <a:gd name="T59" fmla="*/ 74 h 122"/>
                  <a:gd name="T60" fmla="*/ 20 w 123"/>
                  <a:gd name="T61" fmla="*/ 84 h 122"/>
                  <a:gd name="T62" fmla="*/ 29 w 123"/>
                  <a:gd name="T63" fmla="*/ 95 h 122"/>
                  <a:gd name="T64" fmla="*/ 29 w 123"/>
                  <a:gd name="T65" fmla="*/ 95 h 122"/>
                  <a:gd name="T66" fmla="*/ 38 w 123"/>
                  <a:gd name="T67" fmla="*/ 102 h 122"/>
                  <a:gd name="T68" fmla="*/ 48 w 123"/>
                  <a:gd name="T69" fmla="*/ 110 h 122"/>
                  <a:gd name="T70" fmla="*/ 60 w 123"/>
                  <a:gd name="T71" fmla="*/ 114 h 122"/>
                  <a:gd name="T72" fmla="*/ 72 w 123"/>
                  <a:gd name="T73" fmla="*/ 120 h 122"/>
                  <a:gd name="T74" fmla="*/ 84 w 123"/>
                  <a:gd name="T75" fmla="*/ 122 h 122"/>
                  <a:gd name="T76" fmla="*/ 98 w 123"/>
                  <a:gd name="T77" fmla="*/ 122 h 122"/>
                  <a:gd name="T78" fmla="*/ 110 w 123"/>
                  <a:gd name="T79" fmla="*/ 122 h 122"/>
                  <a:gd name="T80" fmla="*/ 123 w 123"/>
                  <a:gd name="T81" fmla="*/ 120 h 122"/>
                  <a:gd name="T82" fmla="*/ 122 w 123"/>
                  <a:gd name="T83" fmla="*/ 117 h 122"/>
                  <a:gd name="T84" fmla="*/ 122 w 123"/>
                  <a:gd name="T85" fmla="*/ 117 h 122"/>
                  <a:gd name="T86" fmla="*/ 122 w 123"/>
                  <a:gd name="T87" fmla="*/ 117 h 122"/>
                  <a:gd name="T88" fmla="*/ 120 w 123"/>
                  <a:gd name="T89" fmla="*/ 113 h 122"/>
                  <a:gd name="T90" fmla="*/ 120 w 123"/>
                  <a:gd name="T91" fmla="*/ 113 h 12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3"/>
                  <a:gd name="T139" fmla="*/ 0 h 122"/>
                  <a:gd name="T140" fmla="*/ 123 w 123"/>
                  <a:gd name="T141" fmla="*/ 122 h 12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3" h="122">
                    <a:moveTo>
                      <a:pt x="120" y="113"/>
                    </a:moveTo>
                    <a:lnTo>
                      <a:pt x="120" y="113"/>
                    </a:lnTo>
                    <a:lnTo>
                      <a:pt x="110" y="116"/>
                    </a:lnTo>
                    <a:lnTo>
                      <a:pt x="98" y="116"/>
                    </a:lnTo>
                    <a:lnTo>
                      <a:pt x="84" y="116"/>
                    </a:lnTo>
                    <a:lnTo>
                      <a:pt x="74" y="113"/>
                    </a:lnTo>
                    <a:lnTo>
                      <a:pt x="62" y="110"/>
                    </a:lnTo>
                    <a:lnTo>
                      <a:pt x="51" y="104"/>
                    </a:lnTo>
                    <a:lnTo>
                      <a:pt x="42" y="99"/>
                    </a:lnTo>
                    <a:lnTo>
                      <a:pt x="33" y="90"/>
                    </a:lnTo>
                    <a:lnTo>
                      <a:pt x="24" y="81"/>
                    </a:lnTo>
                    <a:lnTo>
                      <a:pt x="18" y="71"/>
                    </a:lnTo>
                    <a:lnTo>
                      <a:pt x="12" y="60"/>
                    </a:lnTo>
                    <a:lnTo>
                      <a:pt x="9" y="48"/>
                    </a:lnTo>
                    <a:lnTo>
                      <a:pt x="6" y="38"/>
                    </a:lnTo>
                    <a:lnTo>
                      <a:pt x="6" y="26"/>
                    </a:lnTo>
                    <a:lnTo>
                      <a:pt x="6" y="15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3" y="51"/>
                    </a:lnTo>
                    <a:lnTo>
                      <a:pt x="7" y="62"/>
                    </a:lnTo>
                    <a:lnTo>
                      <a:pt x="14" y="74"/>
                    </a:lnTo>
                    <a:lnTo>
                      <a:pt x="20" y="84"/>
                    </a:lnTo>
                    <a:lnTo>
                      <a:pt x="29" y="95"/>
                    </a:lnTo>
                    <a:lnTo>
                      <a:pt x="38" y="102"/>
                    </a:lnTo>
                    <a:lnTo>
                      <a:pt x="48" y="110"/>
                    </a:lnTo>
                    <a:lnTo>
                      <a:pt x="60" y="114"/>
                    </a:lnTo>
                    <a:lnTo>
                      <a:pt x="72" y="120"/>
                    </a:lnTo>
                    <a:lnTo>
                      <a:pt x="84" y="122"/>
                    </a:lnTo>
                    <a:lnTo>
                      <a:pt x="98" y="122"/>
                    </a:lnTo>
                    <a:lnTo>
                      <a:pt x="110" y="122"/>
                    </a:lnTo>
                    <a:lnTo>
                      <a:pt x="123" y="120"/>
                    </a:lnTo>
                    <a:lnTo>
                      <a:pt x="122" y="117"/>
                    </a:lnTo>
                    <a:lnTo>
                      <a:pt x="120" y="113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4" name="Freeform 72"/>
              <p:cNvSpPr>
                <a:spLocks/>
              </p:cNvSpPr>
              <p:nvPr/>
            </p:nvSpPr>
            <p:spPr bwMode="auto">
              <a:xfrm>
                <a:off x="3889" y="803"/>
                <a:ext cx="173" cy="169"/>
              </a:xfrm>
              <a:custGeom>
                <a:avLst/>
                <a:gdLst>
                  <a:gd name="T0" fmla="*/ 3 w 173"/>
                  <a:gd name="T1" fmla="*/ 0 h 169"/>
                  <a:gd name="T2" fmla="*/ 3 w 173"/>
                  <a:gd name="T3" fmla="*/ 0 h 169"/>
                  <a:gd name="T4" fmla="*/ 2 w 173"/>
                  <a:gd name="T5" fmla="*/ 18 h 169"/>
                  <a:gd name="T6" fmla="*/ 0 w 173"/>
                  <a:gd name="T7" fmla="*/ 36 h 169"/>
                  <a:gd name="T8" fmla="*/ 3 w 173"/>
                  <a:gd name="T9" fmla="*/ 52 h 169"/>
                  <a:gd name="T10" fmla="*/ 5 w 173"/>
                  <a:gd name="T11" fmla="*/ 69 h 169"/>
                  <a:gd name="T12" fmla="*/ 11 w 173"/>
                  <a:gd name="T13" fmla="*/ 87 h 169"/>
                  <a:gd name="T14" fmla="*/ 20 w 173"/>
                  <a:gd name="T15" fmla="*/ 102 h 169"/>
                  <a:gd name="T16" fmla="*/ 29 w 173"/>
                  <a:gd name="T17" fmla="*/ 115 h 169"/>
                  <a:gd name="T18" fmla="*/ 41 w 173"/>
                  <a:gd name="T19" fmla="*/ 129 h 169"/>
                  <a:gd name="T20" fmla="*/ 41 w 173"/>
                  <a:gd name="T21" fmla="*/ 129 h 169"/>
                  <a:gd name="T22" fmla="*/ 55 w 173"/>
                  <a:gd name="T23" fmla="*/ 141 h 169"/>
                  <a:gd name="T24" fmla="*/ 70 w 173"/>
                  <a:gd name="T25" fmla="*/ 151 h 169"/>
                  <a:gd name="T26" fmla="*/ 86 w 173"/>
                  <a:gd name="T27" fmla="*/ 159 h 169"/>
                  <a:gd name="T28" fmla="*/ 103 w 173"/>
                  <a:gd name="T29" fmla="*/ 163 h 169"/>
                  <a:gd name="T30" fmla="*/ 119 w 173"/>
                  <a:gd name="T31" fmla="*/ 168 h 169"/>
                  <a:gd name="T32" fmla="*/ 137 w 173"/>
                  <a:gd name="T33" fmla="*/ 169 h 169"/>
                  <a:gd name="T34" fmla="*/ 155 w 173"/>
                  <a:gd name="T35" fmla="*/ 168 h 169"/>
                  <a:gd name="T36" fmla="*/ 173 w 173"/>
                  <a:gd name="T37" fmla="*/ 165 h 169"/>
                  <a:gd name="T38" fmla="*/ 172 w 173"/>
                  <a:gd name="T39" fmla="*/ 162 h 169"/>
                  <a:gd name="T40" fmla="*/ 172 w 173"/>
                  <a:gd name="T41" fmla="*/ 162 h 169"/>
                  <a:gd name="T42" fmla="*/ 172 w 173"/>
                  <a:gd name="T43" fmla="*/ 162 h 169"/>
                  <a:gd name="T44" fmla="*/ 172 w 173"/>
                  <a:gd name="T45" fmla="*/ 159 h 169"/>
                  <a:gd name="T46" fmla="*/ 172 w 173"/>
                  <a:gd name="T47" fmla="*/ 159 h 169"/>
                  <a:gd name="T48" fmla="*/ 154 w 173"/>
                  <a:gd name="T49" fmla="*/ 163 h 169"/>
                  <a:gd name="T50" fmla="*/ 137 w 173"/>
                  <a:gd name="T51" fmla="*/ 163 h 169"/>
                  <a:gd name="T52" fmla="*/ 121 w 173"/>
                  <a:gd name="T53" fmla="*/ 162 h 169"/>
                  <a:gd name="T54" fmla="*/ 103 w 173"/>
                  <a:gd name="T55" fmla="*/ 159 h 169"/>
                  <a:gd name="T56" fmla="*/ 88 w 173"/>
                  <a:gd name="T57" fmla="*/ 153 h 169"/>
                  <a:gd name="T58" fmla="*/ 73 w 173"/>
                  <a:gd name="T59" fmla="*/ 145 h 169"/>
                  <a:gd name="T60" fmla="*/ 59 w 173"/>
                  <a:gd name="T61" fmla="*/ 138 h 169"/>
                  <a:gd name="T62" fmla="*/ 45 w 173"/>
                  <a:gd name="T63" fmla="*/ 124 h 169"/>
                  <a:gd name="T64" fmla="*/ 45 w 173"/>
                  <a:gd name="T65" fmla="*/ 124 h 169"/>
                  <a:gd name="T66" fmla="*/ 33 w 173"/>
                  <a:gd name="T67" fmla="*/ 112 h 169"/>
                  <a:gd name="T68" fmla="*/ 26 w 173"/>
                  <a:gd name="T69" fmla="*/ 97 h 169"/>
                  <a:gd name="T70" fmla="*/ 17 w 173"/>
                  <a:gd name="T71" fmla="*/ 84 h 169"/>
                  <a:gd name="T72" fmla="*/ 11 w 173"/>
                  <a:gd name="T73" fmla="*/ 67 h 169"/>
                  <a:gd name="T74" fmla="*/ 8 w 173"/>
                  <a:gd name="T75" fmla="*/ 51 h 169"/>
                  <a:gd name="T76" fmla="*/ 8 w 173"/>
                  <a:gd name="T77" fmla="*/ 36 h 169"/>
                  <a:gd name="T78" fmla="*/ 8 w 173"/>
                  <a:gd name="T79" fmla="*/ 18 h 169"/>
                  <a:gd name="T80" fmla="*/ 11 w 173"/>
                  <a:gd name="T81" fmla="*/ 0 h 169"/>
                  <a:gd name="T82" fmla="*/ 8 w 173"/>
                  <a:gd name="T83" fmla="*/ 1 h 169"/>
                  <a:gd name="T84" fmla="*/ 8 w 173"/>
                  <a:gd name="T85" fmla="*/ 1 h 169"/>
                  <a:gd name="T86" fmla="*/ 8 w 173"/>
                  <a:gd name="T87" fmla="*/ 1 h 169"/>
                  <a:gd name="T88" fmla="*/ 3 w 173"/>
                  <a:gd name="T89" fmla="*/ 0 h 169"/>
                  <a:gd name="T90" fmla="*/ 3 w 173"/>
                  <a:gd name="T91" fmla="*/ 0 h 16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73"/>
                  <a:gd name="T139" fmla="*/ 0 h 169"/>
                  <a:gd name="T140" fmla="*/ 173 w 173"/>
                  <a:gd name="T141" fmla="*/ 169 h 16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73" h="169">
                    <a:moveTo>
                      <a:pt x="3" y="0"/>
                    </a:moveTo>
                    <a:lnTo>
                      <a:pt x="3" y="0"/>
                    </a:lnTo>
                    <a:lnTo>
                      <a:pt x="2" y="18"/>
                    </a:lnTo>
                    <a:lnTo>
                      <a:pt x="0" y="36"/>
                    </a:lnTo>
                    <a:lnTo>
                      <a:pt x="3" y="52"/>
                    </a:lnTo>
                    <a:lnTo>
                      <a:pt x="5" y="69"/>
                    </a:lnTo>
                    <a:lnTo>
                      <a:pt x="11" y="87"/>
                    </a:lnTo>
                    <a:lnTo>
                      <a:pt x="20" y="102"/>
                    </a:lnTo>
                    <a:lnTo>
                      <a:pt x="29" y="115"/>
                    </a:lnTo>
                    <a:lnTo>
                      <a:pt x="41" y="129"/>
                    </a:lnTo>
                    <a:lnTo>
                      <a:pt x="55" y="141"/>
                    </a:lnTo>
                    <a:lnTo>
                      <a:pt x="70" y="151"/>
                    </a:lnTo>
                    <a:lnTo>
                      <a:pt x="86" y="159"/>
                    </a:lnTo>
                    <a:lnTo>
                      <a:pt x="103" y="163"/>
                    </a:lnTo>
                    <a:lnTo>
                      <a:pt x="119" y="168"/>
                    </a:lnTo>
                    <a:lnTo>
                      <a:pt x="137" y="169"/>
                    </a:lnTo>
                    <a:lnTo>
                      <a:pt x="155" y="168"/>
                    </a:lnTo>
                    <a:lnTo>
                      <a:pt x="173" y="165"/>
                    </a:lnTo>
                    <a:lnTo>
                      <a:pt x="172" y="162"/>
                    </a:lnTo>
                    <a:lnTo>
                      <a:pt x="172" y="159"/>
                    </a:lnTo>
                    <a:lnTo>
                      <a:pt x="154" y="163"/>
                    </a:lnTo>
                    <a:lnTo>
                      <a:pt x="137" y="163"/>
                    </a:lnTo>
                    <a:lnTo>
                      <a:pt x="121" y="162"/>
                    </a:lnTo>
                    <a:lnTo>
                      <a:pt x="103" y="159"/>
                    </a:lnTo>
                    <a:lnTo>
                      <a:pt x="88" y="153"/>
                    </a:lnTo>
                    <a:lnTo>
                      <a:pt x="73" y="145"/>
                    </a:lnTo>
                    <a:lnTo>
                      <a:pt x="59" y="138"/>
                    </a:lnTo>
                    <a:lnTo>
                      <a:pt x="45" y="124"/>
                    </a:lnTo>
                    <a:lnTo>
                      <a:pt x="33" y="112"/>
                    </a:lnTo>
                    <a:lnTo>
                      <a:pt x="26" y="97"/>
                    </a:lnTo>
                    <a:lnTo>
                      <a:pt x="17" y="84"/>
                    </a:lnTo>
                    <a:lnTo>
                      <a:pt x="11" y="67"/>
                    </a:lnTo>
                    <a:lnTo>
                      <a:pt x="8" y="51"/>
                    </a:lnTo>
                    <a:lnTo>
                      <a:pt x="8" y="36"/>
                    </a:lnTo>
                    <a:lnTo>
                      <a:pt x="8" y="18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5" name="Freeform 73"/>
              <p:cNvSpPr>
                <a:spLocks/>
              </p:cNvSpPr>
              <p:nvPr/>
            </p:nvSpPr>
            <p:spPr bwMode="auto">
              <a:xfrm>
                <a:off x="3966" y="822"/>
                <a:ext cx="77" cy="77"/>
              </a:xfrm>
              <a:custGeom>
                <a:avLst/>
                <a:gdLst>
                  <a:gd name="T0" fmla="*/ 75 w 77"/>
                  <a:gd name="T1" fmla="*/ 69 h 77"/>
                  <a:gd name="T2" fmla="*/ 75 w 77"/>
                  <a:gd name="T3" fmla="*/ 69 h 77"/>
                  <a:gd name="T4" fmla="*/ 68 w 77"/>
                  <a:gd name="T5" fmla="*/ 71 h 77"/>
                  <a:gd name="T6" fmla="*/ 62 w 77"/>
                  <a:gd name="T7" fmla="*/ 71 h 77"/>
                  <a:gd name="T8" fmla="*/ 53 w 77"/>
                  <a:gd name="T9" fmla="*/ 71 h 77"/>
                  <a:gd name="T10" fmla="*/ 47 w 77"/>
                  <a:gd name="T11" fmla="*/ 68 h 77"/>
                  <a:gd name="T12" fmla="*/ 39 w 77"/>
                  <a:gd name="T13" fmla="*/ 66 h 77"/>
                  <a:gd name="T14" fmla="*/ 33 w 77"/>
                  <a:gd name="T15" fmla="*/ 65 h 77"/>
                  <a:gd name="T16" fmla="*/ 27 w 77"/>
                  <a:gd name="T17" fmla="*/ 60 h 77"/>
                  <a:gd name="T18" fmla="*/ 21 w 77"/>
                  <a:gd name="T19" fmla="*/ 54 h 77"/>
                  <a:gd name="T20" fmla="*/ 21 w 77"/>
                  <a:gd name="T21" fmla="*/ 54 h 77"/>
                  <a:gd name="T22" fmla="*/ 17 w 77"/>
                  <a:gd name="T23" fmla="*/ 50 h 77"/>
                  <a:gd name="T24" fmla="*/ 14 w 77"/>
                  <a:gd name="T25" fmla="*/ 44 h 77"/>
                  <a:gd name="T26" fmla="*/ 11 w 77"/>
                  <a:gd name="T27" fmla="*/ 36 h 77"/>
                  <a:gd name="T28" fmla="*/ 8 w 77"/>
                  <a:gd name="T29" fmla="*/ 30 h 77"/>
                  <a:gd name="T30" fmla="*/ 6 w 77"/>
                  <a:gd name="T31" fmla="*/ 24 h 77"/>
                  <a:gd name="T32" fmla="*/ 6 w 77"/>
                  <a:gd name="T33" fmla="*/ 17 h 77"/>
                  <a:gd name="T34" fmla="*/ 6 w 77"/>
                  <a:gd name="T35" fmla="*/ 9 h 77"/>
                  <a:gd name="T36" fmla="*/ 8 w 77"/>
                  <a:gd name="T37" fmla="*/ 3 h 77"/>
                  <a:gd name="T38" fmla="*/ 5 w 77"/>
                  <a:gd name="T39" fmla="*/ 2 h 77"/>
                  <a:gd name="T40" fmla="*/ 5 w 77"/>
                  <a:gd name="T41" fmla="*/ 2 h 77"/>
                  <a:gd name="T42" fmla="*/ 5 w 77"/>
                  <a:gd name="T43" fmla="*/ 2 h 77"/>
                  <a:gd name="T44" fmla="*/ 2 w 77"/>
                  <a:gd name="T45" fmla="*/ 0 h 77"/>
                  <a:gd name="T46" fmla="*/ 2 w 77"/>
                  <a:gd name="T47" fmla="*/ 0 h 77"/>
                  <a:gd name="T48" fmla="*/ 0 w 77"/>
                  <a:gd name="T49" fmla="*/ 8 h 77"/>
                  <a:gd name="T50" fmla="*/ 0 w 77"/>
                  <a:gd name="T51" fmla="*/ 17 h 77"/>
                  <a:gd name="T52" fmla="*/ 0 w 77"/>
                  <a:gd name="T53" fmla="*/ 24 h 77"/>
                  <a:gd name="T54" fmla="*/ 2 w 77"/>
                  <a:gd name="T55" fmla="*/ 32 h 77"/>
                  <a:gd name="T56" fmla="*/ 5 w 77"/>
                  <a:gd name="T57" fmla="*/ 39 h 77"/>
                  <a:gd name="T58" fmla="*/ 8 w 77"/>
                  <a:gd name="T59" fmla="*/ 47 h 77"/>
                  <a:gd name="T60" fmla="*/ 12 w 77"/>
                  <a:gd name="T61" fmla="*/ 53 h 77"/>
                  <a:gd name="T62" fmla="*/ 18 w 77"/>
                  <a:gd name="T63" fmla="*/ 59 h 77"/>
                  <a:gd name="T64" fmla="*/ 18 w 77"/>
                  <a:gd name="T65" fmla="*/ 59 h 77"/>
                  <a:gd name="T66" fmla="*/ 24 w 77"/>
                  <a:gd name="T67" fmla="*/ 65 h 77"/>
                  <a:gd name="T68" fmla="*/ 30 w 77"/>
                  <a:gd name="T69" fmla="*/ 69 h 77"/>
                  <a:gd name="T70" fmla="*/ 38 w 77"/>
                  <a:gd name="T71" fmla="*/ 72 h 77"/>
                  <a:gd name="T72" fmla="*/ 44 w 77"/>
                  <a:gd name="T73" fmla="*/ 75 h 77"/>
                  <a:gd name="T74" fmla="*/ 53 w 77"/>
                  <a:gd name="T75" fmla="*/ 77 h 77"/>
                  <a:gd name="T76" fmla="*/ 62 w 77"/>
                  <a:gd name="T77" fmla="*/ 77 h 77"/>
                  <a:gd name="T78" fmla="*/ 69 w 77"/>
                  <a:gd name="T79" fmla="*/ 75 h 77"/>
                  <a:gd name="T80" fmla="*/ 77 w 77"/>
                  <a:gd name="T81" fmla="*/ 74 h 77"/>
                  <a:gd name="T82" fmla="*/ 77 w 77"/>
                  <a:gd name="T83" fmla="*/ 71 h 77"/>
                  <a:gd name="T84" fmla="*/ 77 w 77"/>
                  <a:gd name="T85" fmla="*/ 71 h 77"/>
                  <a:gd name="T86" fmla="*/ 77 w 77"/>
                  <a:gd name="T87" fmla="*/ 71 h 77"/>
                  <a:gd name="T88" fmla="*/ 75 w 77"/>
                  <a:gd name="T89" fmla="*/ 69 h 77"/>
                  <a:gd name="T90" fmla="*/ 75 w 77"/>
                  <a:gd name="T91" fmla="*/ 69 h 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7"/>
                  <a:gd name="T139" fmla="*/ 0 h 77"/>
                  <a:gd name="T140" fmla="*/ 77 w 77"/>
                  <a:gd name="T141" fmla="*/ 77 h 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7" h="77">
                    <a:moveTo>
                      <a:pt x="75" y="69"/>
                    </a:moveTo>
                    <a:lnTo>
                      <a:pt x="75" y="69"/>
                    </a:lnTo>
                    <a:lnTo>
                      <a:pt x="68" y="71"/>
                    </a:lnTo>
                    <a:lnTo>
                      <a:pt x="62" y="71"/>
                    </a:lnTo>
                    <a:lnTo>
                      <a:pt x="53" y="71"/>
                    </a:lnTo>
                    <a:lnTo>
                      <a:pt x="47" y="68"/>
                    </a:lnTo>
                    <a:lnTo>
                      <a:pt x="39" y="66"/>
                    </a:lnTo>
                    <a:lnTo>
                      <a:pt x="33" y="65"/>
                    </a:lnTo>
                    <a:lnTo>
                      <a:pt x="27" y="60"/>
                    </a:lnTo>
                    <a:lnTo>
                      <a:pt x="21" y="54"/>
                    </a:lnTo>
                    <a:lnTo>
                      <a:pt x="17" y="50"/>
                    </a:lnTo>
                    <a:lnTo>
                      <a:pt x="14" y="44"/>
                    </a:lnTo>
                    <a:lnTo>
                      <a:pt x="11" y="36"/>
                    </a:lnTo>
                    <a:lnTo>
                      <a:pt x="8" y="30"/>
                    </a:lnTo>
                    <a:lnTo>
                      <a:pt x="6" y="24"/>
                    </a:lnTo>
                    <a:lnTo>
                      <a:pt x="6" y="17"/>
                    </a:lnTo>
                    <a:lnTo>
                      <a:pt x="6" y="9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39"/>
                    </a:lnTo>
                    <a:lnTo>
                      <a:pt x="8" y="47"/>
                    </a:lnTo>
                    <a:lnTo>
                      <a:pt x="12" y="53"/>
                    </a:lnTo>
                    <a:lnTo>
                      <a:pt x="18" y="59"/>
                    </a:lnTo>
                    <a:lnTo>
                      <a:pt x="24" y="65"/>
                    </a:lnTo>
                    <a:lnTo>
                      <a:pt x="30" y="69"/>
                    </a:lnTo>
                    <a:lnTo>
                      <a:pt x="38" y="72"/>
                    </a:lnTo>
                    <a:lnTo>
                      <a:pt x="44" y="75"/>
                    </a:lnTo>
                    <a:lnTo>
                      <a:pt x="53" y="77"/>
                    </a:lnTo>
                    <a:lnTo>
                      <a:pt x="62" y="77"/>
                    </a:lnTo>
                    <a:lnTo>
                      <a:pt x="69" y="75"/>
                    </a:lnTo>
                    <a:lnTo>
                      <a:pt x="77" y="74"/>
                    </a:lnTo>
                    <a:lnTo>
                      <a:pt x="77" y="71"/>
                    </a:lnTo>
                    <a:lnTo>
                      <a:pt x="75" y="69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6" name="Freeform 74"/>
              <p:cNvSpPr>
                <a:spLocks/>
              </p:cNvSpPr>
              <p:nvPr/>
            </p:nvSpPr>
            <p:spPr bwMode="auto">
              <a:xfrm>
                <a:off x="3930" y="813"/>
                <a:ext cx="123" cy="122"/>
              </a:xfrm>
              <a:custGeom>
                <a:avLst/>
                <a:gdLst>
                  <a:gd name="T0" fmla="*/ 3 w 123"/>
                  <a:gd name="T1" fmla="*/ 0 h 122"/>
                  <a:gd name="T2" fmla="*/ 3 w 123"/>
                  <a:gd name="T3" fmla="*/ 0 h 122"/>
                  <a:gd name="T4" fmla="*/ 0 w 123"/>
                  <a:gd name="T5" fmla="*/ 12 h 122"/>
                  <a:gd name="T6" fmla="*/ 0 w 123"/>
                  <a:gd name="T7" fmla="*/ 26 h 122"/>
                  <a:gd name="T8" fmla="*/ 0 w 123"/>
                  <a:gd name="T9" fmla="*/ 38 h 122"/>
                  <a:gd name="T10" fmla="*/ 3 w 123"/>
                  <a:gd name="T11" fmla="*/ 51 h 122"/>
                  <a:gd name="T12" fmla="*/ 7 w 123"/>
                  <a:gd name="T13" fmla="*/ 62 h 122"/>
                  <a:gd name="T14" fmla="*/ 14 w 123"/>
                  <a:gd name="T15" fmla="*/ 74 h 122"/>
                  <a:gd name="T16" fmla="*/ 20 w 123"/>
                  <a:gd name="T17" fmla="*/ 84 h 122"/>
                  <a:gd name="T18" fmla="*/ 29 w 123"/>
                  <a:gd name="T19" fmla="*/ 95 h 122"/>
                  <a:gd name="T20" fmla="*/ 29 w 123"/>
                  <a:gd name="T21" fmla="*/ 95 h 122"/>
                  <a:gd name="T22" fmla="*/ 38 w 123"/>
                  <a:gd name="T23" fmla="*/ 102 h 122"/>
                  <a:gd name="T24" fmla="*/ 48 w 123"/>
                  <a:gd name="T25" fmla="*/ 110 h 122"/>
                  <a:gd name="T26" fmla="*/ 60 w 123"/>
                  <a:gd name="T27" fmla="*/ 114 h 122"/>
                  <a:gd name="T28" fmla="*/ 72 w 123"/>
                  <a:gd name="T29" fmla="*/ 120 h 122"/>
                  <a:gd name="T30" fmla="*/ 84 w 123"/>
                  <a:gd name="T31" fmla="*/ 122 h 122"/>
                  <a:gd name="T32" fmla="*/ 98 w 123"/>
                  <a:gd name="T33" fmla="*/ 122 h 122"/>
                  <a:gd name="T34" fmla="*/ 110 w 123"/>
                  <a:gd name="T35" fmla="*/ 122 h 122"/>
                  <a:gd name="T36" fmla="*/ 123 w 123"/>
                  <a:gd name="T37" fmla="*/ 120 h 122"/>
                  <a:gd name="T38" fmla="*/ 122 w 123"/>
                  <a:gd name="T39" fmla="*/ 117 h 122"/>
                  <a:gd name="T40" fmla="*/ 122 w 123"/>
                  <a:gd name="T41" fmla="*/ 117 h 122"/>
                  <a:gd name="T42" fmla="*/ 122 w 123"/>
                  <a:gd name="T43" fmla="*/ 117 h 122"/>
                  <a:gd name="T44" fmla="*/ 120 w 123"/>
                  <a:gd name="T45" fmla="*/ 113 h 122"/>
                  <a:gd name="T46" fmla="*/ 120 w 123"/>
                  <a:gd name="T47" fmla="*/ 113 h 122"/>
                  <a:gd name="T48" fmla="*/ 110 w 123"/>
                  <a:gd name="T49" fmla="*/ 116 h 122"/>
                  <a:gd name="T50" fmla="*/ 98 w 123"/>
                  <a:gd name="T51" fmla="*/ 116 h 122"/>
                  <a:gd name="T52" fmla="*/ 84 w 123"/>
                  <a:gd name="T53" fmla="*/ 116 h 122"/>
                  <a:gd name="T54" fmla="*/ 74 w 123"/>
                  <a:gd name="T55" fmla="*/ 113 h 122"/>
                  <a:gd name="T56" fmla="*/ 62 w 123"/>
                  <a:gd name="T57" fmla="*/ 110 h 122"/>
                  <a:gd name="T58" fmla="*/ 51 w 123"/>
                  <a:gd name="T59" fmla="*/ 104 h 122"/>
                  <a:gd name="T60" fmla="*/ 42 w 123"/>
                  <a:gd name="T61" fmla="*/ 99 h 122"/>
                  <a:gd name="T62" fmla="*/ 33 w 123"/>
                  <a:gd name="T63" fmla="*/ 90 h 122"/>
                  <a:gd name="T64" fmla="*/ 33 w 123"/>
                  <a:gd name="T65" fmla="*/ 90 h 122"/>
                  <a:gd name="T66" fmla="*/ 24 w 123"/>
                  <a:gd name="T67" fmla="*/ 81 h 122"/>
                  <a:gd name="T68" fmla="*/ 18 w 123"/>
                  <a:gd name="T69" fmla="*/ 71 h 122"/>
                  <a:gd name="T70" fmla="*/ 12 w 123"/>
                  <a:gd name="T71" fmla="*/ 60 h 122"/>
                  <a:gd name="T72" fmla="*/ 9 w 123"/>
                  <a:gd name="T73" fmla="*/ 48 h 122"/>
                  <a:gd name="T74" fmla="*/ 6 w 123"/>
                  <a:gd name="T75" fmla="*/ 38 h 122"/>
                  <a:gd name="T76" fmla="*/ 6 w 123"/>
                  <a:gd name="T77" fmla="*/ 26 h 122"/>
                  <a:gd name="T78" fmla="*/ 6 w 123"/>
                  <a:gd name="T79" fmla="*/ 15 h 122"/>
                  <a:gd name="T80" fmla="*/ 9 w 123"/>
                  <a:gd name="T81" fmla="*/ 2 h 122"/>
                  <a:gd name="T82" fmla="*/ 6 w 123"/>
                  <a:gd name="T83" fmla="*/ 0 h 122"/>
                  <a:gd name="T84" fmla="*/ 6 w 123"/>
                  <a:gd name="T85" fmla="*/ 0 h 122"/>
                  <a:gd name="T86" fmla="*/ 6 w 123"/>
                  <a:gd name="T87" fmla="*/ 0 h 122"/>
                  <a:gd name="T88" fmla="*/ 3 w 123"/>
                  <a:gd name="T89" fmla="*/ 0 h 122"/>
                  <a:gd name="T90" fmla="*/ 3 w 123"/>
                  <a:gd name="T91" fmla="*/ 0 h 122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3"/>
                  <a:gd name="T139" fmla="*/ 0 h 122"/>
                  <a:gd name="T140" fmla="*/ 123 w 123"/>
                  <a:gd name="T141" fmla="*/ 122 h 122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3" h="122">
                    <a:moveTo>
                      <a:pt x="3" y="0"/>
                    </a:moveTo>
                    <a:lnTo>
                      <a:pt x="3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3" y="51"/>
                    </a:lnTo>
                    <a:lnTo>
                      <a:pt x="7" y="62"/>
                    </a:lnTo>
                    <a:lnTo>
                      <a:pt x="14" y="74"/>
                    </a:lnTo>
                    <a:lnTo>
                      <a:pt x="20" y="84"/>
                    </a:lnTo>
                    <a:lnTo>
                      <a:pt x="29" y="95"/>
                    </a:lnTo>
                    <a:lnTo>
                      <a:pt x="38" y="102"/>
                    </a:lnTo>
                    <a:lnTo>
                      <a:pt x="48" y="110"/>
                    </a:lnTo>
                    <a:lnTo>
                      <a:pt x="60" y="114"/>
                    </a:lnTo>
                    <a:lnTo>
                      <a:pt x="72" y="120"/>
                    </a:lnTo>
                    <a:lnTo>
                      <a:pt x="84" y="122"/>
                    </a:lnTo>
                    <a:lnTo>
                      <a:pt x="98" y="122"/>
                    </a:lnTo>
                    <a:lnTo>
                      <a:pt x="110" y="122"/>
                    </a:lnTo>
                    <a:lnTo>
                      <a:pt x="123" y="120"/>
                    </a:lnTo>
                    <a:lnTo>
                      <a:pt x="122" y="117"/>
                    </a:lnTo>
                    <a:lnTo>
                      <a:pt x="120" y="113"/>
                    </a:lnTo>
                    <a:lnTo>
                      <a:pt x="110" y="116"/>
                    </a:lnTo>
                    <a:lnTo>
                      <a:pt x="98" y="116"/>
                    </a:lnTo>
                    <a:lnTo>
                      <a:pt x="84" y="116"/>
                    </a:lnTo>
                    <a:lnTo>
                      <a:pt x="74" y="113"/>
                    </a:lnTo>
                    <a:lnTo>
                      <a:pt x="62" y="110"/>
                    </a:lnTo>
                    <a:lnTo>
                      <a:pt x="51" y="104"/>
                    </a:lnTo>
                    <a:lnTo>
                      <a:pt x="42" y="99"/>
                    </a:lnTo>
                    <a:lnTo>
                      <a:pt x="33" y="90"/>
                    </a:lnTo>
                    <a:lnTo>
                      <a:pt x="24" y="81"/>
                    </a:lnTo>
                    <a:lnTo>
                      <a:pt x="18" y="71"/>
                    </a:lnTo>
                    <a:lnTo>
                      <a:pt x="12" y="60"/>
                    </a:lnTo>
                    <a:lnTo>
                      <a:pt x="9" y="48"/>
                    </a:lnTo>
                    <a:lnTo>
                      <a:pt x="6" y="38"/>
                    </a:lnTo>
                    <a:lnTo>
                      <a:pt x="6" y="26"/>
                    </a:lnTo>
                    <a:lnTo>
                      <a:pt x="6" y="15"/>
                    </a:lnTo>
                    <a:lnTo>
                      <a:pt x="9" y="2"/>
                    </a:lnTo>
                    <a:lnTo>
                      <a:pt x="6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  <p:sp>
            <p:nvSpPr>
              <p:cNvPr id="47" name="Freeform 75"/>
              <p:cNvSpPr>
                <a:spLocks/>
              </p:cNvSpPr>
              <p:nvPr/>
            </p:nvSpPr>
            <p:spPr bwMode="auto">
              <a:xfrm>
                <a:off x="3966" y="822"/>
                <a:ext cx="77" cy="77"/>
              </a:xfrm>
              <a:custGeom>
                <a:avLst/>
                <a:gdLst>
                  <a:gd name="T0" fmla="*/ 2 w 77"/>
                  <a:gd name="T1" fmla="*/ 0 h 77"/>
                  <a:gd name="T2" fmla="*/ 2 w 77"/>
                  <a:gd name="T3" fmla="*/ 0 h 77"/>
                  <a:gd name="T4" fmla="*/ 0 w 77"/>
                  <a:gd name="T5" fmla="*/ 8 h 77"/>
                  <a:gd name="T6" fmla="*/ 0 w 77"/>
                  <a:gd name="T7" fmla="*/ 17 h 77"/>
                  <a:gd name="T8" fmla="*/ 0 w 77"/>
                  <a:gd name="T9" fmla="*/ 24 h 77"/>
                  <a:gd name="T10" fmla="*/ 2 w 77"/>
                  <a:gd name="T11" fmla="*/ 32 h 77"/>
                  <a:gd name="T12" fmla="*/ 5 w 77"/>
                  <a:gd name="T13" fmla="*/ 39 h 77"/>
                  <a:gd name="T14" fmla="*/ 8 w 77"/>
                  <a:gd name="T15" fmla="*/ 47 h 77"/>
                  <a:gd name="T16" fmla="*/ 12 w 77"/>
                  <a:gd name="T17" fmla="*/ 53 h 77"/>
                  <a:gd name="T18" fmla="*/ 18 w 77"/>
                  <a:gd name="T19" fmla="*/ 59 h 77"/>
                  <a:gd name="T20" fmla="*/ 18 w 77"/>
                  <a:gd name="T21" fmla="*/ 59 h 77"/>
                  <a:gd name="T22" fmla="*/ 24 w 77"/>
                  <a:gd name="T23" fmla="*/ 65 h 77"/>
                  <a:gd name="T24" fmla="*/ 30 w 77"/>
                  <a:gd name="T25" fmla="*/ 69 h 77"/>
                  <a:gd name="T26" fmla="*/ 38 w 77"/>
                  <a:gd name="T27" fmla="*/ 72 h 77"/>
                  <a:gd name="T28" fmla="*/ 44 w 77"/>
                  <a:gd name="T29" fmla="*/ 75 h 77"/>
                  <a:gd name="T30" fmla="*/ 53 w 77"/>
                  <a:gd name="T31" fmla="*/ 77 h 77"/>
                  <a:gd name="T32" fmla="*/ 62 w 77"/>
                  <a:gd name="T33" fmla="*/ 77 h 77"/>
                  <a:gd name="T34" fmla="*/ 69 w 77"/>
                  <a:gd name="T35" fmla="*/ 75 h 77"/>
                  <a:gd name="T36" fmla="*/ 77 w 77"/>
                  <a:gd name="T37" fmla="*/ 74 h 77"/>
                  <a:gd name="T38" fmla="*/ 77 w 77"/>
                  <a:gd name="T39" fmla="*/ 71 h 77"/>
                  <a:gd name="T40" fmla="*/ 77 w 77"/>
                  <a:gd name="T41" fmla="*/ 71 h 77"/>
                  <a:gd name="T42" fmla="*/ 77 w 77"/>
                  <a:gd name="T43" fmla="*/ 71 h 77"/>
                  <a:gd name="T44" fmla="*/ 75 w 77"/>
                  <a:gd name="T45" fmla="*/ 69 h 77"/>
                  <a:gd name="T46" fmla="*/ 75 w 77"/>
                  <a:gd name="T47" fmla="*/ 69 h 77"/>
                  <a:gd name="T48" fmla="*/ 68 w 77"/>
                  <a:gd name="T49" fmla="*/ 71 h 77"/>
                  <a:gd name="T50" fmla="*/ 62 w 77"/>
                  <a:gd name="T51" fmla="*/ 71 h 77"/>
                  <a:gd name="T52" fmla="*/ 53 w 77"/>
                  <a:gd name="T53" fmla="*/ 71 h 77"/>
                  <a:gd name="T54" fmla="*/ 47 w 77"/>
                  <a:gd name="T55" fmla="*/ 68 h 77"/>
                  <a:gd name="T56" fmla="*/ 39 w 77"/>
                  <a:gd name="T57" fmla="*/ 66 h 77"/>
                  <a:gd name="T58" fmla="*/ 33 w 77"/>
                  <a:gd name="T59" fmla="*/ 65 h 77"/>
                  <a:gd name="T60" fmla="*/ 27 w 77"/>
                  <a:gd name="T61" fmla="*/ 60 h 77"/>
                  <a:gd name="T62" fmla="*/ 21 w 77"/>
                  <a:gd name="T63" fmla="*/ 54 h 77"/>
                  <a:gd name="T64" fmla="*/ 21 w 77"/>
                  <a:gd name="T65" fmla="*/ 54 h 77"/>
                  <a:gd name="T66" fmla="*/ 17 w 77"/>
                  <a:gd name="T67" fmla="*/ 50 h 77"/>
                  <a:gd name="T68" fmla="*/ 14 w 77"/>
                  <a:gd name="T69" fmla="*/ 44 h 77"/>
                  <a:gd name="T70" fmla="*/ 11 w 77"/>
                  <a:gd name="T71" fmla="*/ 36 h 77"/>
                  <a:gd name="T72" fmla="*/ 8 w 77"/>
                  <a:gd name="T73" fmla="*/ 30 h 77"/>
                  <a:gd name="T74" fmla="*/ 6 w 77"/>
                  <a:gd name="T75" fmla="*/ 24 h 77"/>
                  <a:gd name="T76" fmla="*/ 6 w 77"/>
                  <a:gd name="T77" fmla="*/ 17 h 77"/>
                  <a:gd name="T78" fmla="*/ 6 w 77"/>
                  <a:gd name="T79" fmla="*/ 9 h 77"/>
                  <a:gd name="T80" fmla="*/ 8 w 77"/>
                  <a:gd name="T81" fmla="*/ 3 h 77"/>
                  <a:gd name="T82" fmla="*/ 5 w 77"/>
                  <a:gd name="T83" fmla="*/ 2 h 77"/>
                  <a:gd name="T84" fmla="*/ 5 w 77"/>
                  <a:gd name="T85" fmla="*/ 2 h 77"/>
                  <a:gd name="T86" fmla="*/ 5 w 77"/>
                  <a:gd name="T87" fmla="*/ 2 h 77"/>
                  <a:gd name="T88" fmla="*/ 2 w 77"/>
                  <a:gd name="T89" fmla="*/ 0 h 77"/>
                  <a:gd name="T90" fmla="*/ 2 w 77"/>
                  <a:gd name="T91" fmla="*/ 0 h 7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77"/>
                  <a:gd name="T139" fmla="*/ 0 h 77"/>
                  <a:gd name="T140" fmla="*/ 77 w 77"/>
                  <a:gd name="T141" fmla="*/ 77 h 77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77" h="77">
                    <a:moveTo>
                      <a:pt x="2" y="0"/>
                    </a:moveTo>
                    <a:lnTo>
                      <a:pt x="2" y="0"/>
                    </a:lnTo>
                    <a:lnTo>
                      <a:pt x="0" y="8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5" y="39"/>
                    </a:lnTo>
                    <a:lnTo>
                      <a:pt x="8" y="47"/>
                    </a:lnTo>
                    <a:lnTo>
                      <a:pt x="12" y="53"/>
                    </a:lnTo>
                    <a:lnTo>
                      <a:pt x="18" y="59"/>
                    </a:lnTo>
                    <a:lnTo>
                      <a:pt x="24" y="65"/>
                    </a:lnTo>
                    <a:lnTo>
                      <a:pt x="30" y="69"/>
                    </a:lnTo>
                    <a:lnTo>
                      <a:pt x="38" y="72"/>
                    </a:lnTo>
                    <a:lnTo>
                      <a:pt x="44" y="75"/>
                    </a:lnTo>
                    <a:lnTo>
                      <a:pt x="53" y="77"/>
                    </a:lnTo>
                    <a:lnTo>
                      <a:pt x="62" y="77"/>
                    </a:lnTo>
                    <a:lnTo>
                      <a:pt x="69" y="75"/>
                    </a:lnTo>
                    <a:lnTo>
                      <a:pt x="77" y="74"/>
                    </a:lnTo>
                    <a:lnTo>
                      <a:pt x="77" y="71"/>
                    </a:lnTo>
                    <a:lnTo>
                      <a:pt x="75" y="69"/>
                    </a:lnTo>
                    <a:lnTo>
                      <a:pt x="68" y="71"/>
                    </a:lnTo>
                    <a:lnTo>
                      <a:pt x="62" y="71"/>
                    </a:lnTo>
                    <a:lnTo>
                      <a:pt x="53" y="71"/>
                    </a:lnTo>
                    <a:lnTo>
                      <a:pt x="47" y="68"/>
                    </a:lnTo>
                    <a:lnTo>
                      <a:pt x="39" y="66"/>
                    </a:lnTo>
                    <a:lnTo>
                      <a:pt x="33" y="65"/>
                    </a:lnTo>
                    <a:lnTo>
                      <a:pt x="27" y="60"/>
                    </a:lnTo>
                    <a:lnTo>
                      <a:pt x="21" y="54"/>
                    </a:lnTo>
                    <a:lnTo>
                      <a:pt x="17" y="50"/>
                    </a:lnTo>
                    <a:lnTo>
                      <a:pt x="14" y="44"/>
                    </a:lnTo>
                    <a:lnTo>
                      <a:pt x="11" y="36"/>
                    </a:lnTo>
                    <a:lnTo>
                      <a:pt x="8" y="30"/>
                    </a:lnTo>
                    <a:lnTo>
                      <a:pt x="6" y="24"/>
                    </a:lnTo>
                    <a:lnTo>
                      <a:pt x="6" y="17"/>
                    </a:lnTo>
                    <a:lnTo>
                      <a:pt x="6" y="9"/>
                    </a:lnTo>
                    <a:lnTo>
                      <a:pt x="8" y="3"/>
                    </a:lnTo>
                    <a:lnTo>
                      <a:pt x="5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vert="eaVert"/>
              <a:lstStyle/>
              <a:p>
                <a:endParaRPr lang="ko-KR" altLang="en-US"/>
              </a:p>
            </p:txBody>
          </p:sp>
        </p:grpSp>
        <p:pic>
          <p:nvPicPr>
            <p:cNvPr id="11" name="Picture 4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51274" y="3227496"/>
              <a:ext cx="231775" cy="3206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</p:pic>
        <p:cxnSp>
          <p:nvCxnSpPr>
            <p:cNvPr id="12" name="Straight Connector 228"/>
            <p:cNvCxnSpPr>
              <a:cxnSpLocks noChangeShapeType="1"/>
            </p:cNvCxnSpPr>
            <p:nvPr/>
          </p:nvCxnSpPr>
          <p:spPr bwMode="auto">
            <a:xfrm>
              <a:off x="3466531" y="4804008"/>
              <a:ext cx="723333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3" name="Straight Connector 229"/>
            <p:cNvCxnSpPr>
              <a:cxnSpLocks noChangeShapeType="1"/>
            </p:cNvCxnSpPr>
            <p:nvPr/>
          </p:nvCxnSpPr>
          <p:spPr bwMode="auto">
            <a:xfrm>
              <a:off x="3616657" y="2934269"/>
              <a:ext cx="39578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Straight Connector 230"/>
            <p:cNvCxnSpPr>
              <a:cxnSpLocks noChangeShapeType="1"/>
            </p:cNvCxnSpPr>
            <p:nvPr/>
          </p:nvCxnSpPr>
          <p:spPr bwMode="auto">
            <a:xfrm rot="5400000" flipH="1" flipV="1">
              <a:off x="3964675" y="2886502"/>
              <a:ext cx="9553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Straight Connector 231"/>
            <p:cNvCxnSpPr>
              <a:cxnSpLocks noChangeShapeType="1"/>
            </p:cNvCxnSpPr>
            <p:nvPr/>
          </p:nvCxnSpPr>
          <p:spPr bwMode="auto">
            <a:xfrm rot="5400000" flipH="1" flipV="1">
              <a:off x="3571155" y="2888774"/>
              <a:ext cx="95535" cy="1588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0" name="Group 186"/>
            <p:cNvGrpSpPr>
              <a:grpSpLocks/>
            </p:cNvGrpSpPr>
            <p:nvPr/>
          </p:nvGrpSpPr>
          <p:grpSpPr bwMode="auto">
            <a:xfrm>
              <a:off x="3839587" y="2745468"/>
              <a:ext cx="309352" cy="175144"/>
              <a:chOff x="4726674" y="2909247"/>
              <a:chExt cx="598226" cy="464025"/>
            </a:xfrm>
          </p:grpSpPr>
          <p:cxnSp>
            <p:nvCxnSpPr>
              <p:cNvPr id="31" name="Straight Connector 247"/>
              <p:cNvCxnSpPr>
                <a:cxnSpLocks noChangeShapeType="1"/>
              </p:cNvCxnSpPr>
              <p:nvPr/>
            </p:nvCxnSpPr>
            <p:spPr bwMode="auto">
              <a:xfrm>
                <a:off x="5049671" y="3152633"/>
                <a:ext cx="204717" cy="1501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2" name="Straight Connector 248"/>
              <p:cNvCxnSpPr>
                <a:cxnSpLocks noChangeShapeType="1"/>
              </p:cNvCxnSpPr>
              <p:nvPr/>
            </p:nvCxnSpPr>
            <p:spPr bwMode="auto">
              <a:xfrm flipH="1">
                <a:off x="5038297" y="2991135"/>
                <a:ext cx="204717" cy="150125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33" name="Oval 249"/>
              <p:cNvSpPr>
                <a:spLocks noChangeArrowheads="1"/>
              </p:cNvSpPr>
              <p:nvPr/>
            </p:nvSpPr>
            <p:spPr bwMode="auto">
              <a:xfrm>
                <a:off x="5202071" y="2909247"/>
                <a:ext cx="106907" cy="1615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  <p:cxnSp>
            <p:nvCxnSpPr>
              <p:cNvPr id="34" name="Straight Connector 250"/>
              <p:cNvCxnSpPr>
                <a:cxnSpLocks noChangeShapeType="1"/>
              </p:cNvCxnSpPr>
              <p:nvPr/>
            </p:nvCxnSpPr>
            <p:spPr bwMode="auto">
              <a:xfrm rot="10800000">
                <a:off x="4817660" y="3138985"/>
                <a:ext cx="204716" cy="1588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35" name="Oval 251"/>
              <p:cNvSpPr>
                <a:spLocks noChangeArrowheads="1"/>
              </p:cNvSpPr>
              <p:nvPr/>
            </p:nvSpPr>
            <p:spPr bwMode="auto">
              <a:xfrm>
                <a:off x="5217993" y="3211772"/>
                <a:ext cx="106907" cy="1615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36" name="Oval 252"/>
              <p:cNvSpPr>
                <a:spLocks noChangeArrowheads="1"/>
              </p:cNvSpPr>
              <p:nvPr/>
            </p:nvSpPr>
            <p:spPr bwMode="auto">
              <a:xfrm>
                <a:off x="4726674" y="3048000"/>
                <a:ext cx="106907" cy="161500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6" name="Group 203"/>
            <p:cNvGrpSpPr>
              <a:grpSpLocks/>
            </p:cNvGrpSpPr>
            <p:nvPr/>
          </p:nvGrpSpPr>
          <p:grpSpPr bwMode="auto">
            <a:xfrm rot="10087025">
              <a:off x="3397936" y="2814732"/>
              <a:ext cx="422335" cy="60925"/>
              <a:chOff x="5308979" y="3848669"/>
              <a:chExt cx="559558" cy="81887"/>
            </a:xfrm>
          </p:grpSpPr>
          <p:cxnSp>
            <p:nvCxnSpPr>
              <p:cNvPr id="29" name="Straight Connector 245"/>
              <p:cNvCxnSpPr>
                <a:cxnSpLocks noChangeShapeType="1"/>
              </p:cNvCxnSpPr>
              <p:nvPr/>
            </p:nvCxnSpPr>
            <p:spPr bwMode="auto">
              <a:xfrm rot="10800000" flipV="1">
                <a:off x="5308979" y="3885940"/>
                <a:ext cx="364458" cy="367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30" name="Chevron 246"/>
              <p:cNvSpPr>
                <a:spLocks noChangeArrowheads="1"/>
              </p:cNvSpPr>
              <p:nvPr/>
            </p:nvSpPr>
            <p:spPr bwMode="auto">
              <a:xfrm flipH="1">
                <a:off x="5663821" y="3848669"/>
                <a:ext cx="204716" cy="81887"/>
              </a:xfrm>
              <a:prstGeom prst="chevron">
                <a:avLst>
                  <a:gd name="adj" fmla="val 50000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pSp>
          <p:nvGrpSpPr>
            <p:cNvPr id="17" name="Group 208"/>
            <p:cNvGrpSpPr>
              <a:grpSpLocks/>
            </p:cNvGrpSpPr>
            <p:nvPr/>
          </p:nvGrpSpPr>
          <p:grpSpPr bwMode="auto">
            <a:xfrm>
              <a:off x="3398290" y="4653888"/>
              <a:ext cx="122828" cy="136479"/>
              <a:chOff x="6387153" y="4576549"/>
              <a:chExt cx="837063" cy="909851"/>
            </a:xfrm>
          </p:grpSpPr>
          <p:sp>
            <p:nvSpPr>
              <p:cNvPr id="25" name="Can 241"/>
              <p:cNvSpPr>
                <a:spLocks noChangeArrowheads="1"/>
              </p:cNvSpPr>
              <p:nvPr/>
            </p:nvSpPr>
            <p:spPr bwMode="auto">
              <a:xfrm>
                <a:off x="6387153" y="5240741"/>
                <a:ext cx="832513" cy="245659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6" name="Can 242"/>
              <p:cNvSpPr>
                <a:spLocks noChangeArrowheads="1"/>
              </p:cNvSpPr>
              <p:nvPr/>
            </p:nvSpPr>
            <p:spPr bwMode="auto">
              <a:xfrm>
                <a:off x="6389428" y="5024651"/>
                <a:ext cx="832513" cy="245659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7" name="Can 243"/>
              <p:cNvSpPr>
                <a:spLocks noChangeArrowheads="1"/>
              </p:cNvSpPr>
              <p:nvPr/>
            </p:nvSpPr>
            <p:spPr bwMode="auto">
              <a:xfrm>
                <a:off x="6389428" y="4806287"/>
                <a:ext cx="832513" cy="245659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  <p:sp>
            <p:nvSpPr>
              <p:cNvPr id="28" name="Can 244"/>
              <p:cNvSpPr>
                <a:spLocks noChangeArrowheads="1"/>
              </p:cNvSpPr>
              <p:nvPr/>
            </p:nvSpPr>
            <p:spPr bwMode="auto">
              <a:xfrm>
                <a:off x="6391703" y="4576549"/>
                <a:ext cx="832513" cy="245659"/>
              </a:xfrm>
              <a:prstGeom prst="can">
                <a:avLst>
                  <a:gd name="adj" fmla="val 25000"/>
                </a:avLst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endParaRPr lang="ko-KR" altLang="ko-KR" sz="1200">
                  <a:latin typeface="돋움" pitchFamily="50" charset="-127"/>
                  <a:ea typeface="돋움" pitchFamily="50" charset="-127"/>
                </a:endParaRPr>
              </a:p>
            </p:txBody>
          </p:sp>
        </p:grpSp>
        <p:graphicFrame>
          <p:nvGraphicFramePr>
            <p:cNvPr id="19" name="Object 6"/>
            <p:cNvGraphicFramePr>
              <a:graphicFrameLocks noChangeAspect="1"/>
            </p:cNvGraphicFramePr>
            <p:nvPr/>
          </p:nvGraphicFramePr>
          <p:xfrm>
            <a:off x="3665608" y="2887212"/>
            <a:ext cx="530225" cy="376238"/>
          </p:xfrm>
          <a:graphic>
            <a:graphicData uri="http://schemas.openxmlformats.org/presentationml/2006/ole">
              <p:oleObj spid="_x0000_s1026" name="Visio" r:id="rId5" imgW="858926" imgH="610210" progId="">
                <p:embed/>
              </p:oleObj>
            </a:graphicData>
          </a:graphic>
        </p:graphicFrame>
        <p:graphicFrame>
          <p:nvGraphicFramePr>
            <p:cNvPr id="20" name="Object 7"/>
            <p:cNvGraphicFramePr>
              <a:graphicFrameLocks noChangeAspect="1"/>
            </p:cNvGraphicFramePr>
            <p:nvPr/>
          </p:nvGraphicFramePr>
          <p:xfrm>
            <a:off x="3490083" y="4418174"/>
            <a:ext cx="530225" cy="376238"/>
          </p:xfrm>
          <a:graphic>
            <a:graphicData uri="http://schemas.openxmlformats.org/presentationml/2006/ole">
              <p:oleObj spid="_x0000_s1027" name="Visio" r:id="rId6" imgW="858926" imgH="610210" progId="">
                <p:embed/>
              </p:oleObj>
            </a:graphicData>
          </a:graphic>
        </p:graphicFrame>
        <p:graphicFrame>
          <p:nvGraphicFramePr>
            <p:cNvPr id="21" name="Object 8"/>
            <p:cNvGraphicFramePr>
              <a:graphicFrameLocks noChangeAspect="1"/>
            </p:cNvGraphicFramePr>
            <p:nvPr/>
          </p:nvGraphicFramePr>
          <p:xfrm>
            <a:off x="3682361" y="4952666"/>
            <a:ext cx="530225" cy="376238"/>
          </p:xfrm>
          <a:graphic>
            <a:graphicData uri="http://schemas.openxmlformats.org/presentationml/2006/ole">
              <p:oleObj spid="_x0000_s1028" name="Visio" r:id="rId7" imgW="858926" imgH="610210" progId="">
                <p:embed/>
              </p:oleObj>
            </a:graphicData>
          </a:graphic>
        </p:graphicFrame>
        <p:sp>
          <p:nvSpPr>
            <p:cNvPr id="22" name="Cube 238"/>
            <p:cNvSpPr>
              <a:spLocks noChangeArrowheads="1"/>
            </p:cNvSpPr>
            <p:nvPr/>
          </p:nvSpPr>
          <p:spPr bwMode="auto">
            <a:xfrm>
              <a:off x="4094328" y="4708478"/>
              <a:ext cx="150126" cy="81885"/>
            </a:xfrm>
            <a:prstGeom prst="cube">
              <a:avLst>
                <a:gd name="adj" fmla="val 250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endParaRPr lang="ko-KR" altLang="ko-KR" sz="1200">
                <a:latin typeface="돋움" pitchFamily="50" charset="-127"/>
                <a:ea typeface="돋움" pitchFamily="50" charset="-127"/>
              </a:endParaRPr>
            </a:p>
          </p:txBody>
        </p:sp>
        <p:graphicFrame>
          <p:nvGraphicFramePr>
            <p:cNvPr id="23" name="Object 9"/>
            <p:cNvGraphicFramePr>
              <a:graphicFrameLocks noChangeAspect="1"/>
            </p:cNvGraphicFramePr>
            <p:nvPr/>
          </p:nvGraphicFramePr>
          <p:xfrm>
            <a:off x="3466603" y="5405343"/>
            <a:ext cx="530225" cy="376237"/>
          </p:xfrm>
          <a:graphic>
            <a:graphicData uri="http://schemas.openxmlformats.org/presentationml/2006/ole">
              <p:oleObj spid="_x0000_s1029" name="Visio" r:id="rId8" imgW="858926" imgH="610210" progId="">
                <p:embed/>
              </p:oleObj>
            </a:graphicData>
          </a:graphic>
        </p:graphicFrame>
        <p:sp>
          <p:nvSpPr>
            <p:cNvPr id="24" name="Rectangle 240"/>
            <p:cNvSpPr/>
            <p:nvPr/>
          </p:nvSpPr>
          <p:spPr bwMode="auto">
            <a:xfrm>
              <a:off x="3589337" y="5896133"/>
              <a:ext cx="450850" cy="9523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>
                <a:defRPr/>
              </a:pPr>
              <a:endParaRPr lang="ko-KR" altLang="en-US" sz="1200">
                <a:latin typeface="돋움" pitchFamily="50" charset="-127"/>
                <a:ea typeface="돋움" pitchFamily="50" charset="-127"/>
              </a:endParaRPr>
            </a:p>
          </p:txBody>
        </p:sp>
      </p:grpSp>
      <p:pic>
        <p:nvPicPr>
          <p:cNvPr id="96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71675" y="1916113"/>
            <a:ext cx="676275" cy="1751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7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11550" y="1917700"/>
            <a:ext cx="674688" cy="175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46663" y="1920875"/>
            <a:ext cx="677862" cy="175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99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6200" y="3097213"/>
            <a:ext cx="676275" cy="1751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0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86075" y="3100388"/>
            <a:ext cx="674688" cy="1751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1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1188" y="3101975"/>
            <a:ext cx="677862" cy="175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2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0400" y="4321175"/>
            <a:ext cx="679450" cy="175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3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0275" y="4324350"/>
            <a:ext cx="676275" cy="17510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4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36975" y="4325938"/>
            <a:ext cx="677863" cy="175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105" name="Straight Arrow Connector 325"/>
          <p:cNvCxnSpPr>
            <a:cxnSpLocks noChangeShapeType="1"/>
          </p:cNvCxnSpPr>
          <p:nvPr/>
        </p:nvCxnSpPr>
        <p:spPr bwMode="auto">
          <a:xfrm rot="5400000">
            <a:off x="5753100" y="3970338"/>
            <a:ext cx="3179763" cy="1587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6" name="Straight Arrow Connector 326"/>
          <p:cNvCxnSpPr>
            <a:cxnSpLocks noChangeShapeType="1"/>
          </p:cNvCxnSpPr>
          <p:nvPr/>
        </p:nvCxnSpPr>
        <p:spPr bwMode="auto">
          <a:xfrm rot="5400000">
            <a:off x="3779044" y="5274469"/>
            <a:ext cx="1104900" cy="52863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 type="arrow" w="med" len="med"/>
            <a:tailEnd type="arrow" w="med" len="med"/>
          </a:ln>
        </p:spPr>
      </p:cxnSp>
      <p:sp>
        <p:nvSpPr>
          <p:cNvPr id="107" name="Text Box 3"/>
          <p:cNvSpPr txBox="1">
            <a:spLocks noChangeArrowheads="1"/>
          </p:cNvSpPr>
          <p:nvPr/>
        </p:nvSpPr>
        <p:spPr bwMode="auto">
          <a:xfrm>
            <a:off x="4689475" y="5437188"/>
            <a:ext cx="788988" cy="27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1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rPr>
              <a:t>2.5Km</a:t>
            </a:r>
          </a:p>
        </p:txBody>
      </p:sp>
      <p:cxnSp>
        <p:nvCxnSpPr>
          <p:cNvPr id="108" name="Straight Arrow Connector 332"/>
          <p:cNvCxnSpPr>
            <a:cxnSpLocks noChangeShapeType="1"/>
          </p:cNvCxnSpPr>
          <p:nvPr/>
        </p:nvCxnSpPr>
        <p:spPr bwMode="auto">
          <a:xfrm rot="10800000">
            <a:off x="2365375" y="6296025"/>
            <a:ext cx="1398588" cy="158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 type="arrow" w="med" len="med"/>
            <a:tailEnd type="arrow" w="med" len="med"/>
          </a:ln>
        </p:spPr>
      </p:cxnSp>
      <p:sp>
        <p:nvSpPr>
          <p:cNvPr id="109" name="Text Box 3"/>
          <p:cNvSpPr txBox="1">
            <a:spLocks noChangeArrowheads="1"/>
          </p:cNvSpPr>
          <p:nvPr/>
        </p:nvSpPr>
        <p:spPr bwMode="auto">
          <a:xfrm>
            <a:off x="2959100" y="5984875"/>
            <a:ext cx="787400" cy="27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altLang="ko-KR" sz="1200" b="1">
                <a:solidFill>
                  <a:srgbClr val="CC3300"/>
                </a:solidFill>
                <a:latin typeface="HY헤드라인M" pitchFamily="18" charset="-127"/>
                <a:ea typeface="HY헤드라인M" pitchFamily="18" charset="-127"/>
              </a:rPr>
              <a:t>2.5Km</a:t>
            </a:r>
          </a:p>
        </p:txBody>
      </p:sp>
      <p:sp>
        <p:nvSpPr>
          <p:cNvPr id="110" name="Left Arrow 338"/>
          <p:cNvSpPr>
            <a:spLocks noChangeArrowheads="1"/>
          </p:cNvSpPr>
          <p:nvPr/>
        </p:nvSpPr>
        <p:spPr bwMode="auto">
          <a:xfrm>
            <a:off x="5929322" y="3786190"/>
            <a:ext cx="620703" cy="619123"/>
          </a:xfrm>
          <a:prstGeom prst="leftArrow">
            <a:avLst>
              <a:gd name="adj1" fmla="val 50000"/>
              <a:gd name="adj2" fmla="val 25889"/>
            </a:avLst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9525" algn="ctr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ko-KR" sz="1200"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11" name="Line 31"/>
          <p:cNvSpPr>
            <a:spLocks noChangeShapeType="1"/>
          </p:cNvSpPr>
          <p:nvPr/>
        </p:nvSpPr>
        <p:spPr bwMode="auto">
          <a:xfrm>
            <a:off x="7132638" y="4222750"/>
            <a:ext cx="122237" cy="246063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sp>
        <p:nvSpPr>
          <p:cNvPr id="112" name="Line 31"/>
          <p:cNvSpPr>
            <a:spLocks noChangeShapeType="1"/>
          </p:cNvSpPr>
          <p:nvPr/>
        </p:nvSpPr>
        <p:spPr bwMode="auto">
          <a:xfrm flipV="1">
            <a:off x="7189788" y="4768850"/>
            <a:ext cx="147637" cy="288925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sp>
        <p:nvSpPr>
          <p:cNvPr id="113" name="Line 31"/>
          <p:cNvSpPr>
            <a:spLocks noChangeShapeType="1"/>
          </p:cNvSpPr>
          <p:nvPr/>
        </p:nvSpPr>
        <p:spPr bwMode="auto">
          <a:xfrm flipV="1">
            <a:off x="7034213" y="4265613"/>
            <a:ext cx="46037" cy="654050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sp>
        <p:nvSpPr>
          <p:cNvPr id="114" name="Line 31"/>
          <p:cNvSpPr>
            <a:spLocks noChangeShapeType="1"/>
          </p:cNvSpPr>
          <p:nvPr/>
        </p:nvSpPr>
        <p:spPr bwMode="auto">
          <a:xfrm flipV="1">
            <a:off x="7123113" y="2722563"/>
            <a:ext cx="92075" cy="1204912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sp>
        <p:nvSpPr>
          <p:cNvPr id="115" name="Line 31"/>
          <p:cNvSpPr>
            <a:spLocks noChangeShapeType="1"/>
          </p:cNvSpPr>
          <p:nvPr/>
        </p:nvSpPr>
        <p:spPr bwMode="auto">
          <a:xfrm flipH="1" flipV="1">
            <a:off x="7227888" y="2708275"/>
            <a:ext cx="109537" cy="1760538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sysDot"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ko-KR" altLang="en-US"/>
          </a:p>
        </p:txBody>
      </p:sp>
      <p:cxnSp>
        <p:nvCxnSpPr>
          <p:cNvPr id="116" name="Straight Arrow Connector 347"/>
          <p:cNvCxnSpPr>
            <a:cxnSpLocks noChangeShapeType="1"/>
          </p:cNvCxnSpPr>
          <p:nvPr/>
        </p:nvCxnSpPr>
        <p:spPr bwMode="auto">
          <a:xfrm>
            <a:off x="1208088" y="4645025"/>
            <a:ext cx="879475" cy="1588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17" name="Straight Arrow Connector 348"/>
          <p:cNvCxnSpPr>
            <a:cxnSpLocks noChangeShapeType="1"/>
          </p:cNvCxnSpPr>
          <p:nvPr/>
        </p:nvCxnSpPr>
        <p:spPr bwMode="auto">
          <a:xfrm>
            <a:off x="2682875" y="4660900"/>
            <a:ext cx="882650" cy="1588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18" name="Straight Arrow Connector 349"/>
          <p:cNvCxnSpPr>
            <a:cxnSpLocks noChangeShapeType="1"/>
          </p:cNvCxnSpPr>
          <p:nvPr/>
        </p:nvCxnSpPr>
        <p:spPr bwMode="auto">
          <a:xfrm>
            <a:off x="1825625" y="3405188"/>
            <a:ext cx="882650" cy="1587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19" name="Straight Arrow Connector 350"/>
          <p:cNvCxnSpPr>
            <a:cxnSpLocks noChangeShapeType="1"/>
          </p:cNvCxnSpPr>
          <p:nvPr/>
        </p:nvCxnSpPr>
        <p:spPr bwMode="auto">
          <a:xfrm>
            <a:off x="3303588" y="3421063"/>
            <a:ext cx="879475" cy="1587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0" name="Straight Arrow Connector 351"/>
          <p:cNvCxnSpPr>
            <a:cxnSpLocks noChangeShapeType="1"/>
          </p:cNvCxnSpPr>
          <p:nvPr/>
        </p:nvCxnSpPr>
        <p:spPr bwMode="auto">
          <a:xfrm>
            <a:off x="2408238" y="2247900"/>
            <a:ext cx="881062" cy="1588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1" name="Straight Arrow Connector 352"/>
          <p:cNvCxnSpPr>
            <a:cxnSpLocks noChangeShapeType="1"/>
          </p:cNvCxnSpPr>
          <p:nvPr/>
        </p:nvCxnSpPr>
        <p:spPr bwMode="auto">
          <a:xfrm>
            <a:off x="3883025" y="2263775"/>
            <a:ext cx="882650" cy="1588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2" name="Straight Arrow Connector 353"/>
          <p:cNvCxnSpPr>
            <a:cxnSpLocks noChangeShapeType="1"/>
          </p:cNvCxnSpPr>
          <p:nvPr/>
        </p:nvCxnSpPr>
        <p:spPr bwMode="auto">
          <a:xfrm rot="5400000">
            <a:off x="1504950" y="2578100"/>
            <a:ext cx="614363" cy="354013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3" name="Straight Arrow Connector 356"/>
          <p:cNvCxnSpPr>
            <a:cxnSpLocks noChangeShapeType="1"/>
          </p:cNvCxnSpPr>
          <p:nvPr/>
        </p:nvCxnSpPr>
        <p:spPr bwMode="auto">
          <a:xfrm rot="5400000">
            <a:off x="864394" y="3794919"/>
            <a:ext cx="614363" cy="352425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4" name="Straight Arrow Connector 357"/>
          <p:cNvCxnSpPr>
            <a:cxnSpLocks noChangeShapeType="1"/>
          </p:cNvCxnSpPr>
          <p:nvPr/>
        </p:nvCxnSpPr>
        <p:spPr bwMode="auto">
          <a:xfrm rot="5400000">
            <a:off x="2980531" y="2607469"/>
            <a:ext cx="614363" cy="352425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5" name="Straight Arrow Connector 358"/>
          <p:cNvCxnSpPr>
            <a:cxnSpLocks noChangeShapeType="1"/>
          </p:cNvCxnSpPr>
          <p:nvPr/>
        </p:nvCxnSpPr>
        <p:spPr bwMode="auto">
          <a:xfrm rot="5400000">
            <a:off x="2339976" y="3824287"/>
            <a:ext cx="614362" cy="354013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6" name="Straight Arrow Connector 359"/>
          <p:cNvCxnSpPr>
            <a:cxnSpLocks noChangeShapeType="1"/>
          </p:cNvCxnSpPr>
          <p:nvPr/>
        </p:nvCxnSpPr>
        <p:spPr bwMode="auto">
          <a:xfrm rot="5400000">
            <a:off x="4406106" y="2569369"/>
            <a:ext cx="614363" cy="352425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cxnSp>
        <p:nvCxnSpPr>
          <p:cNvPr id="127" name="Straight Arrow Connector 360"/>
          <p:cNvCxnSpPr>
            <a:cxnSpLocks noChangeShapeType="1"/>
          </p:cNvCxnSpPr>
          <p:nvPr/>
        </p:nvCxnSpPr>
        <p:spPr bwMode="auto">
          <a:xfrm rot="5400000">
            <a:off x="3765551" y="3786187"/>
            <a:ext cx="614362" cy="354013"/>
          </a:xfrm>
          <a:prstGeom prst="straightConnector1">
            <a:avLst/>
          </a:prstGeom>
          <a:noFill/>
          <a:ln w="9525" algn="ctr">
            <a:solidFill>
              <a:srgbClr val="FF9900"/>
            </a:solidFill>
            <a:prstDash val="sysDash"/>
            <a:round/>
            <a:headEnd/>
            <a:tailEnd/>
          </a:ln>
        </p:spPr>
      </p:cxnSp>
      <p:sp>
        <p:nvSpPr>
          <p:cNvPr id="128" name="Text Box 82"/>
          <p:cNvSpPr txBox="1">
            <a:spLocks noChangeArrowheads="1"/>
          </p:cNvSpPr>
          <p:nvPr/>
        </p:nvSpPr>
        <p:spPr bwMode="auto">
          <a:xfrm>
            <a:off x="1985756" y="3619500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IP-USN1</a:t>
            </a:r>
          </a:p>
        </p:txBody>
      </p:sp>
      <p:sp>
        <p:nvSpPr>
          <p:cNvPr id="129" name="Text Box 82"/>
          <p:cNvSpPr txBox="1">
            <a:spLocks noChangeArrowheads="1"/>
          </p:cNvSpPr>
          <p:nvPr/>
        </p:nvSpPr>
        <p:spPr bwMode="auto">
          <a:xfrm>
            <a:off x="3570081" y="3635375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IP-USN2</a:t>
            </a:r>
          </a:p>
        </p:txBody>
      </p:sp>
      <p:sp>
        <p:nvSpPr>
          <p:cNvPr id="130" name="Text Box 82"/>
          <p:cNvSpPr txBox="1">
            <a:spLocks noChangeArrowheads="1"/>
          </p:cNvSpPr>
          <p:nvPr/>
        </p:nvSpPr>
        <p:spPr bwMode="auto">
          <a:xfrm>
            <a:off x="5113131" y="3635375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IP-USN3</a:t>
            </a:r>
          </a:p>
        </p:txBody>
      </p:sp>
      <p:sp>
        <p:nvSpPr>
          <p:cNvPr id="131" name="Text Box 82"/>
          <p:cNvSpPr txBox="1">
            <a:spLocks noChangeArrowheads="1"/>
          </p:cNvSpPr>
          <p:nvPr/>
        </p:nvSpPr>
        <p:spPr bwMode="auto">
          <a:xfrm>
            <a:off x="1387269" y="4795838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IP-USN4</a:t>
            </a:r>
          </a:p>
        </p:txBody>
      </p:sp>
      <p:sp>
        <p:nvSpPr>
          <p:cNvPr id="132" name="Text Box 82"/>
          <p:cNvSpPr txBox="1">
            <a:spLocks noChangeArrowheads="1"/>
          </p:cNvSpPr>
          <p:nvPr/>
        </p:nvSpPr>
        <p:spPr bwMode="auto">
          <a:xfrm>
            <a:off x="2973181" y="4811713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IP-USN5</a:t>
            </a:r>
          </a:p>
        </p:txBody>
      </p:sp>
      <p:sp>
        <p:nvSpPr>
          <p:cNvPr id="133" name="Text Box 82"/>
          <p:cNvSpPr txBox="1">
            <a:spLocks noChangeArrowheads="1"/>
          </p:cNvSpPr>
          <p:nvPr/>
        </p:nvSpPr>
        <p:spPr bwMode="auto">
          <a:xfrm>
            <a:off x="4516231" y="4811713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IP-USN6</a:t>
            </a:r>
          </a:p>
        </p:txBody>
      </p:sp>
      <p:sp>
        <p:nvSpPr>
          <p:cNvPr id="134" name="Text Box 82"/>
          <p:cNvSpPr txBox="1">
            <a:spLocks noChangeArrowheads="1"/>
          </p:cNvSpPr>
          <p:nvPr/>
        </p:nvSpPr>
        <p:spPr bwMode="auto">
          <a:xfrm>
            <a:off x="731631" y="6024563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IP-USN7</a:t>
            </a:r>
          </a:p>
        </p:txBody>
      </p:sp>
      <p:sp>
        <p:nvSpPr>
          <p:cNvPr id="135" name="Text Box 82"/>
          <p:cNvSpPr txBox="1">
            <a:spLocks noChangeArrowheads="1"/>
          </p:cNvSpPr>
          <p:nvPr/>
        </p:nvSpPr>
        <p:spPr bwMode="auto">
          <a:xfrm>
            <a:off x="2317544" y="6040438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IP-USN8</a:t>
            </a:r>
          </a:p>
        </p:txBody>
      </p:sp>
      <p:sp>
        <p:nvSpPr>
          <p:cNvPr id="136" name="Text Box 82"/>
          <p:cNvSpPr txBox="1">
            <a:spLocks noChangeArrowheads="1"/>
          </p:cNvSpPr>
          <p:nvPr/>
        </p:nvSpPr>
        <p:spPr bwMode="auto">
          <a:xfrm>
            <a:off x="3859006" y="6040438"/>
            <a:ext cx="614569" cy="2330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algn="r"/>
            <a:r>
              <a:rPr lang="en-US" altLang="ko-KR" sz="900">
                <a:solidFill>
                  <a:srgbClr val="5F5F5F"/>
                </a:solidFill>
                <a:latin typeface="HY헤드라인M" pitchFamily="18" charset="-127"/>
                <a:ea typeface="HY헤드라인M" pitchFamily="18" charset="-127"/>
              </a:rPr>
              <a:t>IP-USN9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baseline="30000" dirty="0" smtClean="0"/>
              <a:t>st</a:t>
            </a:r>
            <a:r>
              <a:rPr lang="en-US" altLang="ko-KR" dirty="0" smtClean="0"/>
              <a:t> JEO Workshop on Sep. 29</a:t>
            </a:r>
            <a:endParaRPr lang="ko-KR" altLang="en-US" dirty="0"/>
          </a:p>
        </p:txBody>
      </p:sp>
      <p:pic>
        <p:nvPicPr>
          <p:cNvPr id="4" name="내용 개체 틀 3" descr="거린사슴_현지_090929_김은식사진_DSC_274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4282" y="1643050"/>
            <a:ext cx="4486304" cy="2982915"/>
          </a:xfrm>
        </p:spPr>
      </p:pic>
      <p:pic>
        <p:nvPicPr>
          <p:cNvPr id="5" name="그림 4" descr="한라수목원_워크샵_090929_김은식사진_DSC_275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3571496"/>
            <a:ext cx="4357686" cy="2897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034" y="5143512"/>
            <a:ext cx="4136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2</a:t>
            </a:r>
            <a:r>
              <a:rPr lang="en-US" altLang="ko-KR" sz="2400" b="1" baseline="30000" dirty="0" smtClean="0">
                <a:solidFill>
                  <a:srgbClr val="FF0000"/>
                </a:solidFill>
              </a:rPr>
              <a:t>nd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Workshop on Dec. 3~4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AirScope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This research was </a:t>
            </a:r>
            <a:r>
              <a:rPr lang="en-US" altLang="ko-KR" sz="2400" smtClean="0"/>
              <a:t>supported </a:t>
            </a:r>
          </a:p>
          <a:p>
            <a:r>
              <a:rPr lang="en-US" altLang="ko-KR" sz="2400" smtClean="0"/>
              <a:t>by </a:t>
            </a:r>
            <a:r>
              <a:rPr lang="en-US" altLang="ko-KR" sz="2400" dirty="0" smtClean="0"/>
              <a:t>the Seoul R&amp;D Program (GS070167)</a:t>
            </a:r>
            <a:endParaRPr lang="ko-KR" altLang="en-US" sz="2400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제목 1"/>
          <p:cNvSpPr>
            <a:spLocks noGrp="1"/>
          </p:cNvSpPr>
          <p:nvPr>
            <p:ph type="title"/>
          </p:nvPr>
        </p:nvSpPr>
        <p:spPr>
          <a:xfrm>
            <a:off x="57176" y="441309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AirScope</a:t>
            </a:r>
            <a:r>
              <a:rPr lang="en-US" altLang="ko-KR" sz="36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-KUC </a:t>
            </a:r>
            <a:r>
              <a:rPr lang="en-US" altLang="ko-KR" sz="36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Testbed</a:t>
            </a:r>
            <a:endParaRPr lang="ko-KR" altLang="en-US" sz="3600" b="1" dirty="0" smtClean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29250" y="1214438"/>
            <a:ext cx="364334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dirty="0" err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Edu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&amp; Ind. Building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lvl="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dirty="0" smtClean="0">
                <a:latin typeface="+mn-ea"/>
              </a:rPr>
              <a:t>KU Hospital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dirty="0" smtClean="0"/>
              <a:t>The college of law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dirty="0" smtClean="0"/>
              <a:t>Millennium Hall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dirty="0" smtClean="0"/>
              <a:t>Dormitory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6.</a:t>
            </a:r>
            <a:r>
              <a: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dirty="0" smtClean="0"/>
              <a:t>The college of liberal arts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International Dormitory</a:t>
            </a:r>
            <a:r>
              <a:rPr lang="ko-KR" altLang="en-US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   </a:t>
            </a:r>
            <a:endParaRPr lang="en-US" altLang="ko-KR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en-US" altLang="ko-KR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 The </a:t>
            </a:r>
            <a:r>
              <a:rPr lang="en-US" dirty="0" smtClean="0"/>
              <a:t>college of veterinary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lnSpc>
                <a:spcPct val="200000"/>
              </a:lnSpc>
              <a:defRPr/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9.StarCity</a:t>
            </a:r>
            <a:r>
              <a:rPr lang="ko-KR" altLang="en-US" sz="1400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10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1400" dirty="0" smtClean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The Children’s Grand Park)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3"/>
          <p:cNvGrpSpPr>
            <a:grpSpLocks/>
          </p:cNvGrpSpPr>
          <p:nvPr/>
        </p:nvGrpSpPr>
        <p:grpSpPr bwMode="auto">
          <a:xfrm>
            <a:off x="142875" y="1338263"/>
            <a:ext cx="5214938" cy="4662487"/>
            <a:chOff x="714348" y="203670"/>
            <a:chExt cx="7715304" cy="6450660"/>
          </a:xfrm>
        </p:grpSpPr>
        <p:pic>
          <p:nvPicPr>
            <p:cNvPr id="22534" name="그림 9" descr="센서설치위치_090522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348" y="203670"/>
              <a:ext cx="7715304" cy="6450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타원 10"/>
            <p:cNvSpPr/>
            <p:nvPr/>
          </p:nvSpPr>
          <p:spPr>
            <a:xfrm>
              <a:off x="5071088" y="1857516"/>
              <a:ext cx="237213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5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213831" y="2501045"/>
              <a:ext cx="237214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4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509761" y="2993026"/>
              <a:ext cx="237214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6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43372" y="4642479"/>
              <a:ext cx="237214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7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999582" y="4642479"/>
              <a:ext cx="237213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8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286116" y="3785905"/>
              <a:ext cx="237213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3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2358400" y="4714959"/>
              <a:ext cx="234865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1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1858140" y="4429435"/>
              <a:ext cx="237213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2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2001406" y="5143246"/>
              <a:ext cx="234865" cy="259169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</a:rPr>
                <a:t>9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5571349" y="715417"/>
              <a:ext cx="467381" cy="40632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ko-KR" sz="900" dirty="0" smtClean="0">
                  <a:solidFill>
                    <a:schemeClr val="tx1"/>
                  </a:solidFill>
                </a:rPr>
                <a:t>10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0" y="441309"/>
            <a:ext cx="8229600" cy="630237"/>
          </a:xfrm>
        </p:spPr>
        <p:txBody>
          <a:bodyPr>
            <a:normAutofit/>
          </a:bodyPr>
          <a:lstStyle/>
          <a:p>
            <a:r>
              <a:rPr lang="en-US" altLang="ko-KR" sz="32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Sensor Package</a:t>
            </a:r>
            <a:r>
              <a:rPr lang="en-US" altLang="ko-KR" sz="27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 I - </a:t>
            </a:r>
            <a:r>
              <a:rPr lang="en-US" altLang="ko-KR" sz="24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AirScope</a:t>
            </a:r>
            <a:r>
              <a:rPr lang="en-US" altLang="ko-KR" sz="24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-KUC </a:t>
            </a:r>
            <a:r>
              <a:rPr lang="en-US" altLang="ko-KR" sz="24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Testbed</a:t>
            </a:r>
            <a:endParaRPr lang="ko-KR" altLang="en-US" sz="2400" b="1" dirty="0" smtClean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9" name="TextBox 11"/>
          <p:cNvSpPr txBox="1">
            <a:spLocks noChangeArrowheads="1"/>
          </p:cNvSpPr>
          <p:nvPr/>
        </p:nvSpPr>
        <p:spPr bwMode="auto">
          <a:xfrm>
            <a:off x="3571875" y="3500438"/>
            <a:ext cx="2357438" cy="795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CO, CO</a:t>
            </a:r>
            <a:r>
              <a:rPr lang="en-US" altLang="ko-KR" sz="1200" baseline="-25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dust monitoring sensor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Sensor Network Interface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5"/>
          <p:cNvGrpSpPr>
            <a:grpSpLocks/>
          </p:cNvGrpSpPr>
          <p:nvPr/>
        </p:nvGrpSpPr>
        <p:grpSpPr bwMode="auto">
          <a:xfrm>
            <a:off x="500063" y="1895475"/>
            <a:ext cx="3286125" cy="4000500"/>
            <a:chOff x="142844" y="2285992"/>
            <a:chExt cx="3286148" cy="4000528"/>
          </a:xfrm>
        </p:grpSpPr>
        <p:pic>
          <p:nvPicPr>
            <p:cNvPr id="21" name="그림 5" descr="산학협동관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2844" y="2285992"/>
              <a:ext cx="3000397" cy="4000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타원 9"/>
            <p:cNvSpPr>
              <a:spLocks noChangeArrowheads="1"/>
            </p:cNvSpPr>
            <p:nvPr/>
          </p:nvSpPr>
          <p:spPr bwMode="auto">
            <a:xfrm>
              <a:off x="1571604" y="3729628"/>
              <a:ext cx="1143008" cy="1000132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en-US" sz="1800" b="0">
                <a:latin typeface="Arial" pitchFamily="34" charset="0"/>
              </a:endParaRPr>
            </a:p>
          </p:txBody>
        </p:sp>
        <p:cxnSp>
          <p:nvCxnSpPr>
            <p:cNvPr id="25" name="직선 화살표 연결선 24"/>
            <p:cNvCxnSpPr>
              <a:stCxn id="23" idx="6"/>
              <a:endCxn id="19" idx="1"/>
            </p:cNvCxnSpPr>
            <p:nvPr/>
          </p:nvCxnSpPr>
          <p:spPr bwMode="auto">
            <a:xfrm>
              <a:off x="2714612" y="4229695"/>
              <a:ext cx="500065" cy="58915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타원 18"/>
            <p:cNvSpPr>
              <a:spLocks noChangeArrowheads="1"/>
            </p:cNvSpPr>
            <p:nvPr/>
          </p:nvSpPr>
          <p:spPr bwMode="auto">
            <a:xfrm>
              <a:off x="1413852" y="2428868"/>
              <a:ext cx="642942" cy="71438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en-US" sz="1800" b="0">
                <a:latin typeface="Arial" pitchFamily="34" charset="0"/>
              </a:endParaRPr>
            </a:p>
          </p:txBody>
        </p:sp>
        <p:cxnSp>
          <p:nvCxnSpPr>
            <p:cNvPr id="27" name="구부러진 연결선 26"/>
            <p:cNvCxnSpPr>
              <a:stCxn id="26" idx="6"/>
            </p:cNvCxnSpPr>
            <p:nvPr/>
          </p:nvCxnSpPr>
          <p:spPr bwMode="auto">
            <a:xfrm flipV="1">
              <a:off x="2057382" y="2643183"/>
              <a:ext cx="1371610" cy="14287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그룹 18"/>
          <p:cNvGrpSpPr>
            <a:grpSpLocks/>
          </p:cNvGrpSpPr>
          <p:nvPr/>
        </p:nvGrpSpPr>
        <p:grpSpPr bwMode="auto">
          <a:xfrm>
            <a:off x="5786438" y="1895475"/>
            <a:ext cx="2714625" cy="4000500"/>
            <a:chOff x="5500657" y="1928802"/>
            <a:chExt cx="2714681" cy="4000500"/>
          </a:xfrm>
        </p:grpSpPr>
        <p:pic>
          <p:nvPicPr>
            <p:cNvPr id="29" name="그림 6" descr="국제학사.JPG"/>
            <p:cNvPicPr>
              <a:picLocks noChangeAspect="1"/>
            </p:cNvPicPr>
            <p:nvPr/>
          </p:nvPicPr>
          <p:blipFill>
            <a:blip r:embed="rId3" cstate="print"/>
            <a:srcRect r="16666"/>
            <a:stretch>
              <a:fillRect/>
            </a:stretch>
          </p:blipFill>
          <p:spPr bwMode="auto">
            <a:xfrm>
              <a:off x="5714969" y="1928802"/>
              <a:ext cx="2500369" cy="4000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타원 10"/>
            <p:cNvSpPr>
              <a:spLocks noChangeArrowheads="1"/>
            </p:cNvSpPr>
            <p:nvPr/>
          </p:nvSpPr>
          <p:spPr bwMode="auto">
            <a:xfrm>
              <a:off x="6357907" y="3257834"/>
              <a:ext cx="1143000" cy="1000125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en-US" sz="1800" b="0">
                <a:latin typeface="Arial" pitchFamily="34" charset="0"/>
              </a:endParaRPr>
            </a:p>
          </p:txBody>
        </p:sp>
        <p:cxnSp>
          <p:nvCxnSpPr>
            <p:cNvPr id="31" name="직선 화살표 연결선 30"/>
            <p:cNvCxnSpPr>
              <a:endCxn id="19" idx="3"/>
            </p:cNvCxnSpPr>
            <p:nvPr/>
          </p:nvCxnSpPr>
          <p:spPr bwMode="auto">
            <a:xfrm rot="10800000" flipV="1">
              <a:off x="5643536" y="3467088"/>
              <a:ext cx="1000156" cy="46431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타원 19"/>
            <p:cNvSpPr>
              <a:spLocks noChangeArrowheads="1"/>
            </p:cNvSpPr>
            <p:nvPr/>
          </p:nvSpPr>
          <p:spPr bwMode="auto">
            <a:xfrm>
              <a:off x="7358032" y="2285990"/>
              <a:ext cx="571500" cy="714375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latinLnBrk="0"/>
              <a:endParaRPr kumimoji="0" lang="ko-KR" altLang="en-US" sz="1800" b="0">
                <a:latin typeface="Arial" pitchFamily="34" charset="0"/>
              </a:endParaRPr>
            </a:p>
          </p:txBody>
        </p:sp>
        <p:cxnSp>
          <p:nvCxnSpPr>
            <p:cNvPr id="33" name="구부러진 연결선 32"/>
            <p:cNvCxnSpPr/>
            <p:nvPr/>
          </p:nvCxnSpPr>
          <p:spPr bwMode="auto">
            <a:xfrm rot="10800000">
              <a:off x="5500657" y="2285990"/>
              <a:ext cx="1857413" cy="357187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4" name="TextBox 24"/>
          <p:cNvSpPr txBox="1">
            <a:spLocks noChangeArrowheads="1"/>
          </p:cNvSpPr>
          <p:nvPr/>
        </p:nvSpPr>
        <p:spPr bwMode="auto">
          <a:xfrm>
            <a:off x="3743325" y="2071688"/>
            <a:ext cx="2071688" cy="518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Temperature, humidity monitoring sensor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제목 1"/>
          <p:cNvSpPr>
            <a:spLocks noGrp="1"/>
          </p:cNvSpPr>
          <p:nvPr>
            <p:ph type="title"/>
          </p:nvPr>
        </p:nvSpPr>
        <p:spPr>
          <a:xfrm>
            <a:off x="0" y="441309"/>
            <a:ext cx="8229600" cy="630237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Sensor Package II </a:t>
            </a:r>
            <a:r>
              <a:rPr lang="en-US" altLang="ko-KR" sz="40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- </a:t>
            </a:r>
            <a:r>
              <a:rPr lang="en-US" altLang="ko-KR" sz="27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AirScope</a:t>
            </a:r>
            <a:r>
              <a:rPr lang="en-US" altLang="ko-KR" sz="2700" b="1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-KUC </a:t>
            </a:r>
            <a:r>
              <a:rPr lang="en-US" altLang="ko-KR" sz="2700" b="1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Testbed</a:t>
            </a:r>
            <a:endParaRPr lang="ko-KR" altLang="en-US" sz="2700" b="1" dirty="0" smtClean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6000750" y="1874838"/>
            <a:ext cx="30003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Sensor network interface board</a:t>
            </a:r>
          </a:p>
          <a:p>
            <a:pPr>
              <a:buFont typeface="Arial" pitchFamily="34" charset="0"/>
              <a:buChar char="•"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CO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monitoring sensor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20"/>
          <p:cNvSpPr txBox="1">
            <a:spLocks noChangeArrowheads="1"/>
          </p:cNvSpPr>
          <p:nvPr/>
        </p:nvSpPr>
        <p:spPr bwMode="auto">
          <a:xfrm>
            <a:off x="6072188" y="3938588"/>
            <a:ext cx="3000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PM</a:t>
            </a:r>
            <a:r>
              <a:rPr lang="en-US" altLang="ko-KR" sz="1800" baseline="-25000" dirty="0">
                <a:latin typeface="맑은 고딕" pitchFamily="50" charset="-127"/>
                <a:ea typeface="맑은 고딕" pitchFamily="50" charset="-127"/>
              </a:rPr>
              <a:t>10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monitoring sensor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24"/>
          <p:cNvGrpSpPr>
            <a:grpSpLocks/>
          </p:cNvGrpSpPr>
          <p:nvPr/>
        </p:nvGrpSpPr>
        <p:grpSpPr bwMode="auto">
          <a:xfrm>
            <a:off x="357188" y="1285875"/>
            <a:ext cx="5643562" cy="4922838"/>
            <a:chOff x="357158" y="1285860"/>
            <a:chExt cx="5643602" cy="4923248"/>
          </a:xfrm>
        </p:grpSpPr>
        <p:pic>
          <p:nvPicPr>
            <p:cNvPr id="19" name="그림 7" descr="IMG_0696.JPG"/>
            <p:cNvPicPr>
              <a:picLocks noChangeAspect="1"/>
            </p:cNvPicPr>
            <p:nvPr/>
          </p:nvPicPr>
          <p:blipFill>
            <a:blip r:embed="rId2" cstate="print"/>
            <a:srcRect l="8707" r="9673"/>
            <a:stretch>
              <a:fillRect/>
            </a:stretch>
          </p:blipFill>
          <p:spPr bwMode="auto">
            <a:xfrm>
              <a:off x="357158" y="1285860"/>
              <a:ext cx="5357850" cy="4923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그룹 15"/>
            <p:cNvGrpSpPr>
              <a:grpSpLocks/>
            </p:cNvGrpSpPr>
            <p:nvPr/>
          </p:nvGrpSpPr>
          <p:grpSpPr bwMode="auto">
            <a:xfrm>
              <a:off x="2285984" y="2143181"/>
              <a:ext cx="3714776" cy="2143303"/>
              <a:chOff x="3643306" y="2143181"/>
              <a:chExt cx="3714776" cy="2143303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3643306" y="2929059"/>
                <a:ext cx="1571636" cy="13574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28" name="구부러진 연결선 27"/>
              <p:cNvCxnSpPr/>
              <p:nvPr/>
            </p:nvCxnSpPr>
            <p:spPr>
              <a:xfrm flipV="1">
                <a:off x="5143505" y="2143181"/>
                <a:ext cx="2214577" cy="1143095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타원 21"/>
            <p:cNvSpPr/>
            <p:nvPr/>
          </p:nvSpPr>
          <p:spPr>
            <a:xfrm>
              <a:off x="2071670" y="5072363"/>
              <a:ext cx="990607" cy="7763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286116" y="5000919"/>
              <a:ext cx="990607" cy="77635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5" name="Shape 24"/>
            <p:cNvCxnSpPr>
              <a:stCxn id="22" idx="0"/>
            </p:cNvCxnSpPr>
            <p:nvPr/>
          </p:nvCxnSpPr>
          <p:spPr>
            <a:xfrm rot="5400000" flipH="1" flipV="1">
              <a:off x="3783762" y="2855367"/>
              <a:ext cx="1000208" cy="3433786"/>
            </a:xfrm>
            <a:prstGeom prst="curved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구부러진 연결선 25"/>
            <p:cNvCxnSpPr/>
            <p:nvPr/>
          </p:nvCxnSpPr>
          <p:spPr>
            <a:xfrm flipV="1">
              <a:off x="4214810" y="4858032"/>
              <a:ext cx="1714512" cy="357218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3"/>
          <p:cNvSpPr txBox="1">
            <a:spLocks noChangeArrowheads="1"/>
          </p:cNvSpPr>
          <p:nvPr/>
        </p:nvSpPr>
        <p:spPr bwMode="auto">
          <a:xfrm>
            <a:off x="6072188" y="4724400"/>
            <a:ext cx="30003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CO</a:t>
            </a:r>
            <a:r>
              <a:rPr lang="en-US" altLang="ko-KR" sz="1800" baseline="-25000" dirty="0">
                <a:latin typeface="맑은 고딕" pitchFamily="50" charset="-127"/>
                <a:ea typeface="맑은 고딕" pitchFamily="50" charset="-127"/>
              </a:rPr>
              <a:t>2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monitoring sensor</a:t>
            </a:r>
            <a:endParaRPr lang="ko-KR" altLang="en-US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2" name="Title 3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ko-KR" sz="2800" b="1" kern="1200" dirty="0" err="1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AirScope</a:t>
            </a:r>
            <a:r>
              <a:rPr kumimoji="1" lang="en-US" altLang="ko-KR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-KUC Prototype Services</a:t>
            </a:r>
            <a:endParaRPr kumimoji="1" lang="ko-KR" altLang="en-US" sz="2800" b="1" kern="1200" dirty="0" smtClean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20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505200" y="6477000"/>
            <a:ext cx="2133600" cy="228600"/>
          </a:xfrm>
        </p:spPr>
        <p:txBody>
          <a:bodyPr/>
          <a:lstStyle/>
          <a:p>
            <a:pPr algn="ctr">
              <a:defRPr/>
            </a:pPr>
            <a:fld id="{3CCC1011-2CBF-4E86-A45D-1B55AEA22829}" type="slidenum">
              <a:rPr lang="ko-KR" altLang="en-US" smtClean="0">
                <a:solidFill>
                  <a:srgbClr val="0F1A81"/>
                </a:solidFill>
              </a:rPr>
              <a:pPr algn="ctr">
                <a:defRPr/>
              </a:pPr>
              <a:t>19</a:t>
            </a:fld>
            <a:endParaRPr lang="en-US" altLang="ko-KR" dirty="0">
              <a:solidFill>
                <a:srgbClr val="0F1A81"/>
              </a:solidFill>
            </a:endParaRPr>
          </a:p>
        </p:txBody>
      </p:sp>
      <p:grpSp>
        <p:nvGrpSpPr>
          <p:cNvPr id="2" name="그룹 34"/>
          <p:cNvGrpSpPr/>
          <p:nvPr/>
        </p:nvGrpSpPr>
        <p:grpSpPr>
          <a:xfrm>
            <a:off x="714348" y="1482438"/>
            <a:ext cx="7580398" cy="4804082"/>
            <a:chOff x="777816" y="1268124"/>
            <a:chExt cx="7580398" cy="480408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14684" t="10742" r="1167" b="1367"/>
            <a:stretch>
              <a:fillRect/>
            </a:stretch>
          </p:blipFill>
          <p:spPr bwMode="auto">
            <a:xfrm>
              <a:off x="777816" y="2309473"/>
              <a:ext cx="6200011" cy="3744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777816" y="1268124"/>
              <a:ext cx="69294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buFont typeface="Arial" pitchFamily="34" charset="0"/>
                <a:buChar char="•"/>
              </a:pP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Desktop-based user portal</a:t>
              </a:r>
            </a:p>
            <a:p>
              <a:pPr marL="457200" lvl="3">
                <a:buFont typeface="Arial" pitchFamily="34" charset="0"/>
                <a:buChar char="•"/>
              </a:pP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 Real-time sensor data on </a:t>
              </a:r>
              <a:r>
                <a:rPr lang="en-US" altLang="ko-KR" sz="2000" dirty="0" err="1" smtClean="0">
                  <a:latin typeface="맑은 고딕" pitchFamily="50" charset="-127"/>
                  <a:ea typeface="맑은 고딕" pitchFamily="50" charset="-127"/>
                </a:rPr>
                <a:t>google</a:t>
              </a: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 map</a:t>
              </a:r>
            </a:p>
            <a:p>
              <a:pPr marL="457200" lvl="3">
                <a:buFont typeface="Arial" pitchFamily="34" charset="0"/>
                <a:buChar char="•"/>
              </a:pPr>
              <a:r>
                <a:rPr lang="ko-KR" altLang="en-US" sz="2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History data using 2D/3D charts</a:t>
              </a:r>
              <a:endParaRPr lang="ko-KR" altLang="en-US" sz="2000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14809" t="8984" r="18658" b="3125"/>
            <a:stretch>
              <a:fillRect/>
            </a:stretch>
          </p:blipFill>
          <p:spPr bwMode="auto">
            <a:xfrm>
              <a:off x="4492592" y="3196950"/>
              <a:ext cx="3865622" cy="2875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그룹 30"/>
          <p:cNvGrpSpPr/>
          <p:nvPr/>
        </p:nvGrpSpPr>
        <p:grpSpPr>
          <a:xfrm>
            <a:off x="1500166" y="1428736"/>
            <a:ext cx="4714908" cy="4143380"/>
            <a:chOff x="4572000" y="2714620"/>
            <a:chExt cx="4714908" cy="4143380"/>
          </a:xfrm>
        </p:grpSpPr>
        <p:grpSp>
          <p:nvGrpSpPr>
            <p:cNvPr id="4" name="Group 40"/>
            <p:cNvGrpSpPr/>
            <p:nvPr/>
          </p:nvGrpSpPr>
          <p:grpSpPr>
            <a:xfrm>
              <a:off x="4675187" y="3635375"/>
              <a:ext cx="4468813" cy="3222625"/>
              <a:chOff x="2209800" y="2819400"/>
              <a:chExt cx="4468813" cy="3222625"/>
            </a:xfrm>
          </p:grpSpPr>
          <p:pic>
            <p:nvPicPr>
              <p:cNvPr id="39" name="Picture 6" descr="Picture 17.png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53000" y="2819400"/>
                <a:ext cx="1725613" cy="32083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5" descr="Picture 16.png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209800" y="2819400"/>
                <a:ext cx="1733550" cy="32226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4572000" y="2714620"/>
              <a:ext cx="47149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>
                <a:buFont typeface="Arial" pitchFamily="34" charset="0"/>
                <a:buChar char="•"/>
              </a:pP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2000" dirty="0" err="1" smtClean="0">
                  <a:latin typeface="맑은 고딕" pitchFamily="50" charset="-127"/>
                  <a:ea typeface="맑은 고딕" pitchFamily="50" charset="-127"/>
                </a:rPr>
                <a:t>IPhone</a:t>
              </a:r>
              <a:r>
                <a:rPr lang="en-US" altLang="ko-KR" sz="2000" dirty="0" smtClean="0">
                  <a:latin typeface="맑은 고딕" pitchFamily="50" charset="-127"/>
                  <a:ea typeface="맑은 고딕" pitchFamily="50" charset="-127"/>
                </a:rPr>
                <a:t>-based Application</a:t>
              </a:r>
            </a:p>
          </p:txBody>
        </p:sp>
      </p:grp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Areas for Tele-Sciences WG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Technology</a:t>
            </a:r>
          </a:p>
          <a:p>
            <a:pPr lvl="1"/>
            <a:r>
              <a:rPr lang="en-US" altLang="ko-KR" dirty="0" smtClean="0"/>
              <a:t>IT experts. IT tools</a:t>
            </a:r>
          </a:p>
          <a:p>
            <a:pPr lvl="1"/>
            <a:r>
              <a:rPr lang="en-US" altLang="ko-KR" dirty="0" smtClean="0"/>
              <a:t>Domain Experts. Domain specific technologies</a:t>
            </a:r>
          </a:p>
          <a:p>
            <a:r>
              <a:rPr lang="en-US" altLang="ko-KR" dirty="0" smtClean="0"/>
              <a:t>Applications (Problems)</a:t>
            </a:r>
          </a:p>
          <a:p>
            <a:pPr lvl="1"/>
            <a:r>
              <a:rPr lang="en-US" altLang="ko-KR" dirty="0" smtClean="0"/>
              <a:t>Domain Experts</a:t>
            </a:r>
          </a:p>
          <a:p>
            <a:r>
              <a:rPr lang="en-US" altLang="ko-KR" dirty="0" smtClean="0"/>
              <a:t>Infrastructures</a:t>
            </a:r>
          </a:p>
          <a:p>
            <a:pPr lvl="1"/>
            <a:r>
              <a:rPr lang="en-US" altLang="ko-KR" dirty="0" smtClean="0"/>
              <a:t>Institutes capable of supporting infrastructures</a:t>
            </a:r>
          </a:p>
          <a:p>
            <a:pPr lvl="1"/>
            <a:r>
              <a:rPr lang="en-US" altLang="ko-KR" dirty="0" smtClean="0"/>
              <a:t>Operation &amp; Administration Experts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85852" y="5643578"/>
            <a:ext cx="60658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Human Networks</a:t>
            </a:r>
            <a:endParaRPr lang="en-US" altLang="ko-KR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Visualization of Large-scale</a:t>
            </a:r>
            <a:r>
              <a:rPr kumimoji="1" lang="ko-KR" altLang="en-US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 </a:t>
            </a:r>
            <a:r>
              <a:rPr kumimoji="1" lang="en-US" altLang="ko-KR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CFD Modeling</a:t>
            </a:r>
            <a:endParaRPr kumimoji="1" lang="ko-KR" altLang="en-US" sz="2800" b="1" kern="1200" dirty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4257676" cy="45259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ClrTx/>
              <a:buFont typeface="Arial" pitchFamily="34" charset="0"/>
              <a:buChar char="•"/>
            </a:pPr>
            <a:r>
              <a:rPr lang="en-US" altLang="ko-KR" sz="2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Large-scale real time CFD modeling data visualization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ko-KR" sz="2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Adaptive data processing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Thin out unnecessary data</a:t>
            </a:r>
          </a:p>
          <a:p>
            <a:pPr lvl="1"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Improve entire performance</a:t>
            </a:r>
            <a:endParaRPr lang="en-US" altLang="ko-KR" sz="2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ko-KR" sz="2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Emphasize important information</a:t>
            </a:r>
            <a:endParaRPr lang="en-US" altLang="ko-KR" sz="2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Non Photorealistic Rendering(NPR) 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lvl="1">
              <a:buClrTx/>
              <a:buFont typeface="Arial" pitchFamily="34" charset="0"/>
              <a:buChar char="•"/>
            </a:pP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1582" t="4089" r="1897" b="1866"/>
          <a:stretch>
            <a:fillRect/>
          </a:stretch>
        </p:blipFill>
        <p:spPr bwMode="auto">
          <a:xfrm>
            <a:off x="5072066" y="1142984"/>
            <a:ext cx="3286148" cy="2478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1656" t="4280" r="2290" b="1568"/>
          <a:stretch>
            <a:fillRect/>
          </a:stretch>
        </p:blipFill>
        <p:spPr bwMode="auto">
          <a:xfrm>
            <a:off x="5062292" y="3714728"/>
            <a:ext cx="3295921" cy="2500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ko-KR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Virtual Reality based micro-scale air quality visualization(cont.)</a:t>
            </a:r>
            <a:endParaRPr kumimoji="1" lang="ko-KR" altLang="en-US" sz="2800" b="1" kern="1200" dirty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2886" y="1600200"/>
            <a:ext cx="3757610" cy="4525963"/>
          </a:xfrm>
        </p:spPr>
        <p:txBody>
          <a:bodyPr>
            <a:normAutofit/>
          </a:bodyPr>
          <a:lstStyle/>
          <a:p>
            <a:pPr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Sensor monitoring</a:t>
            </a:r>
            <a:endParaRPr lang="en-US" altLang="ko-KR" sz="20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ClrTx/>
              <a:buFont typeface="Arial" pitchFamily="34" charset="0"/>
              <a:buChar char="•"/>
            </a:pPr>
            <a:r>
              <a:rPr lang="en-US" altLang="ko-KR" sz="16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Visualize real-time sensor data</a:t>
            </a:r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Multidimensional air quality data visualization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sz="14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Set ‘Normal condition’ </a:t>
            </a:r>
            <a:r>
              <a:rPr lang="en-US" altLang="ko-KR" sz="14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to thin out unnecessary data to visualize</a:t>
            </a:r>
            <a:endParaRPr lang="en-US" altLang="ko-KR" sz="14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ClrTx/>
              <a:buFont typeface="Arial" pitchFamily="34" charset="0"/>
              <a:buChar char="•"/>
            </a:pPr>
            <a:r>
              <a:rPr lang="en-US" altLang="ko-KR" sz="16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If a air element exceeds normal condition, then visualize it</a:t>
            </a:r>
            <a:endParaRPr lang="en-US" altLang="ko-KR" sz="1600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ko-KR" sz="200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Numerical representation for experts</a:t>
            </a:r>
            <a:r>
              <a:rPr lang="en-US" altLang="ko-KR" sz="2000" b="1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000" b="1" dirty="0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lvl="1">
              <a:buClrTx/>
              <a:buFont typeface="Arial" pitchFamily="34" charset="0"/>
              <a:buChar char="•"/>
            </a:pPr>
            <a:endParaRPr lang="ko-KR" altLang="en-US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90" y="2072754"/>
            <a:ext cx="2318933" cy="34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420" y="2071678"/>
            <a:ext cx="2311754" cy="3478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2800" b="1" kern="1200" dirty="0" smtClean="0">
                <a:latin typeface="Times New Roman" pitchFamily="18" charset="0"/>
                <a:ea typeface="HY견고딕" pitchFamily="18" charset="-127"/>
                <a:cs typeface="Times New Roman" pitchFamily="18" charset="0"/>
              </a:rPr>
              <a:t>Air Quality Visualization using tiled display</a:t>
            </a:r>
            <a:endParaRPr kumimoji="1" lang="ko-KR" altLang="en-US" sz="2800" b="1" kern="1200" dirty="0" smtClean="0">
              <a:latin typeface="Times New Roman" pitchFamily="18" charset="0"/>
              <a:ea typeface="HY견고딕" pitchFamily="18" charset="-127"/>
              <a:cs typeface="Times New Roman" pitchFamily="18" charset="0"/>
            </a:endParaRPr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57200" y="1500174"/>
            <a:ext cx="8229600" cy="4525963"/>
          </a:xfrm>
        </p:spPr>
        <p:txBody>
          <a:bodyPr/>
          <a:lstStyle/>
          <a:p>
            <a:pPr>
              <a:buClrTx/>
              <a:buFont typeface="Arial" pitchFamily="34" charset="0"/>
              <a:buChar char="•"/>
            </a:pPr>
            <a:r>
              <a:rPr lang="en-US" altLang="ko-KR" sz="2400" smtClean="0">
                <a:solidFill>
                  <a:srgbClr val="000000"/>
                </a:solidFill>
              </a:rPr>
              <a:t>Tiled large display system for improve user accessibility in public place</a:t>
            </a:r>
            <a:endParaRPr lang="en-US" altLang="ko-KR" sz="2400" dirty="0" smtClean="0">
              <a:solidFill>
                <a:srgbClr val="000000"/>
              </a:solidFill>
            </a:endParaRPr>
          </a:p>
          <a:p>
            <a:pPr>
              <a:buClrTx/>
              <a:buFont typeface="Arial" pitchFamily="34" charset="0"/>
              <a:buChar char="•"/>
            </a:pPr>
            <a:r>
              <a:rPr lang="en-US" altLang="ko-KR" sz="2400" smtClean="0">
                <a:solidFill>
                  <a:srgbClr val="000000"/>
                </a:solidFill>
              </a:rPr>
              <a:t>Multi-model interaction for IT-unfamiliar such as eldery or handicapped people</a:t>
            </a:r>
            <a:endParaRPr lang="ko-KR" altLang="en-US" sz="2400" dirty="0" smtClean="0">
              <a:solidFill>
                <a:srgbClr val="000000"/>
              </a:solidFill>
            </a:endParaRPr>
          </a:p>
          <a:p>
            <a:endParaRPr lang="ko-KR" altLang="en-US" dirty="0"/>
          </a:p>
        </p:txBody>
      </p:sp>
      <p:pic>
        <p:nvPicPr>
          <p:cNvPr id="10" name="그림 9" descr="C:\Users\Hansoo Kim\Desktop\DSC_0181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214686"/>
            <a:ext cx="396191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1" descr="C:\Users\Hansoo Kim\Desktop\DSC_0006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214686"/>
            <a:ext cx="3857652" cy="2575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도넛 10"/>
          <p:cNvSpPr/>
          <p:nvPr/>
        </p:nvSpPr>
        <p:spPr bwMode="auto">
          <a:xfrm>
            <a:off x="7358082" y="4572008"/>
            <a:ext cx="914400" cy="914400"/>
          </a:xfrm>
          <a:prstGeom prst="donut">
            <a:avLst>
              <a:gd name="adj" fmla="val 3378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mtClean="0">
              <a:solidFill>
                <a:srgbClr val="0F1A81"/>
              </a:solidFill>
              <a:latin typeface="Arial" charset="0"/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굽은 화살표 4"/>
          <p:cNvSpPr/>
          <p:nvPr/>
        </p:nvSpPr>
        <p:spPr>
          <a:xfrm flipH="1">
            <a:off x="3643306" y="2071678"/>
            <a:ext cx="1714512" cy="1143008"/>
          </a:xfrm>
          <a:prstGeom prst="ben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굽은 화살표 5"/>
          <p:cNvSpPr/>
          <p:nvPr/>
        </p:nvSpPr>
        <p:spPr>
          <a:xfrm flipH="1" flipV="1">
            <a:off x="3643306" y="4572008"/>
            <a:ext cx="1714512" cy="1143008"/>
          </a:xfrm>
          <a:prstGeom prst="ben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Focuses or Goals 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Common goals (visions) for WG</a:t>
            </a:r>
          </a:p>
          <a:p>
            <a:r>
              <a:rPr lang="en-US" altLang="ko-KR" dirty="0" smtClean="0"/>
              <a:t>Don’t have be specific or targetable</a:t>
            </a:r>
          </a:p>
          <a:p>
            <a:r>
              <a:rPr lang="en-US" altLang="ko-KR" dirty="0" smtClean="0"/>
              <a:t>Allow us to justify WG and to make specific plans</a:t>
            </a:r>
          </a:p>
          <a:p>
            <a:pPr lvl="1"/>
            <a:r>
              <a:rPr lang="en-US" altLang="ko-KR" dirty="0" smtClean="0"/>
              <a:t>For example, we may know who to seek for or what technologies to look for</a:t>
            </a:r>
          </a:p>
          <a:p>
            <a:r>
              <a:rPr lang="en-US" altLang="ko-KR" dirty="0" smtClean="0"/>
              <a:t>Each member of WG may have different goals or focuses</a:t>
            </a:r>
          </a:p>
          <a:p>
            <a:r>
              <a:rPr lang="en-US" altLang="ko-KR" dirty="0" smtClean="0"/>
              <a:t>But he or she contributes to common goals and benefits from them</a:t>
            </a:r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Strategy I (Big 2 Small)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 Big Visions or Goals</a:t>
            </a:r>
          </a:p>
          <a:p>
            <a:r>
              <a:rPr lang="en-US" altLang="ko-KR" dirty="0" smtClean="0"/>
              <a:t>Each member or institute tries to find areas for achievement or contribution</a:t>
            </a:r>
          </a:p>
          <a:p>
            <a:pPr lvl="1"/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71538" y="3571876"/>
            <a:ext cx="7215238" cy="2286016"/>
          </a:xfrm>
          <a:prstGeom prst="roundRect">
            <a:avLst/>
          </a:prstGeom>
          <a:solidFill>
            <a:srgbClr val="FF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1928794" y="4071942"/>
            <a:ext cx="1071570" cy="857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>
            <a:off x="4214810" y="4143380"/>
            <a:ext cx="1285884" cy="10001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형 6"/>
          <p:cNvSpPr/>
          <p:nvPr/>
        </p:nvSpPr>
        <p:spPr>
          <a:xfrm>
            <a:off x="6357950" y="3929066"/>
            <a:ext cx="857256" cy="928694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정오각형 7"/>
          <p:cNvSpPr/>
          <p:nvPr/>
        </p:nvSpPr>
        <p:spPr>
          <a:xfrm>
            <a:off x="3143240" y="5000636"/>
            <a:ext cx="928694" cy="64294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Strategy II (Small 2 Big)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Assume areas or solutions of each member</a:t>
            </a:r>
          </a:p>
          <a:p>
            <a:r>
              <a:rPr lang="en-US" altLang="ko-KR" dirty="0" smtClean="0"/>
              <a:t>Aim at integration, interoperability and sharing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1928794" y="4357694"/>
            <a:ext cx="1071570" cy="857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/>
        </p:nvSpPr>
        <p:spPr>
          <a:xfrm>
            <a:off x="4214810" y="4429132"/>
            <a:ext cx="1285884" cy="10001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형 6"/>
          <p:cNvSpPr/>
          <p:nvPr/>
        </p:nvSpPr>
        <p:spPr>
          <a:xfrm>
            <a:off x="6357950" y="4214818"/>
            <a:ext cx="857256" cy="928694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정오각형 7"/>
          <p:cNvSpPr/>
          <p:nvPr/>
        </p:nvSpPr>
        <p:spPr>
          <a:xfrm>
            <a:off x="3143240" y="5286388"/>
            <a:ext cx="928694" cy="642942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5" idx="5"/>
            <a:endCxn id="8" idx="1"/>
          </p:cNvCxnSpPr>
          <p:nvPr/>
        </p:nvCxnSpPr>
        <p:spPr>
          <a:xfrm rot="16200000" flipH="1">
            <a:off x="2772058" y="5160785"/>
            <a:ext cx="442561" cy="29980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8" idx="0"/>
            <a:endCxn id="6" idx="1"/>
          </p:cNvCxnSpPr>
          <p:nvPr/>
        </p:nvCxnSpPr>
        <p:spPr>
          <a:xfrm rot="5400000" flipH="1" flipV="1">
            <a:off x="3893339" y="4643446"/>
            <a:ext cx="357190" cy="9286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6" idx="5"/>
            <a:endCxn id="7" idx="2"/>
          </p:cNvCxnSpPr>
          <p:nvPr/>
        </p:nvCxnSpPr>
        <p:spPr>
          <a:xfrm flipV="1">
            <a:off x="5179223" y="4679165"/>
            <a:ext cx="1178727" cy="2500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rot="16200000" flipH="1" flipV="1">
            <a:off x="4623412" y="2377456"/>
            <a:ext cx="268418" cy="39431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Strategy III (Mix)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Some members work on big goals; others work on small goals</a:t>
            </a:r>
          </a:p>
          <a:p>
            <a:r>
              <a:rPr lang="en-US" altLang="ko-KR" dirty="0" smtClean="0"/>
              <a:t>WG provide coordination</a:t>
            </a:r>
            <a:endParaRPr lang="ko-KR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Proposal for Big Vision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Asia Ecological Observatory Networks (AEON)</a:t>
            </a:r>
          </a:p>
          <a:p>
            <a:r>
              <a:rPr lang="en-US" altLang="ko-KR" dirty="0" smtClean="0"/>
              <a:t>We may take strategy III for AEON</a:t>
            </a:r>
          </a:p>
          <a:p>
            <a:pPr lvl="1"/>
            <a:r>
              <a:rPr lang="en-US" altLang="ko-KR" dirty="0" smtClean="0"/>
              <a:t>Contribution may be made geographically and area-widely</a:t>
            </a:r>
          </a:p>
          <a:p>
            <a:r>
              <a:rPr lang="en-US" altLang="ko-KR" dirty="0" smtClean="0"/>
              <a:t>Technologies</a:t>
            </a:r>
          </a:p>
          <a:p>
            <a:r>
              <a:rPr lang="en-US" altLang="ko-KR" dirty="0" smtClean="0"/>
              <a:t>Applications (Domains)</a:t>
            </a:r>
          </a:p>
          <a:p>
            <a:r>
              <a:rPr lang="en-US" altLang="ko-KR" dirty="0" smtClean="0"/>
              <a:t>Infrastructures</a:t>
            </a:r>
            <a:endParaRPr lang="ko-KR" altLang="en-US" dirty="0"/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What We Are Doing Now</a:t>
            </a:r>
            <a:br>
              <a:rPr lang="en-US" altLang="ko-KR" dirty="0" smtClean="0"/>
            </a:br>
            <a:r>
              <a:rPr lang="en-US" altLang="ko-KR" dirty="0" smtClean="0"/>
              <a:t>(Projects)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MGrid: a Cyberinfrastructure for collaborative molecular simulation. Computing system and data sharing system</a:t>
            </a:r>
          </a:p>
          <a:p>
            <a:r>
              <a:rPr lang="en-US" altLang="ko-KR" dirty="0" smtClean="0"/>
              <a:t>Seoul Metro Subway </a:t>
            </a:r>
            <a:r>
              <a:rPr lang="en-US" altLang="ko-KR" b="1" dirty="0" smtClean="0">
                <a:solidFill>
                  <a:srgbClr val="FF0000"/>
                </a:solidFill>
              </a:rPr>
              <a:t>Indoor Air Quality </a:t>
            </a:r>
            <a:r>
              <a:rPr lang="en-US" altLang="ko-KR" dirty="0" smtClean="0"/>
              <a:t>Monitoring &amp; Control</a:t>
            </a:r>
          </a:p>
          <a:p>
            <a:r>
              <a:rPr lang="en-US" altLang="ko-KR" dirty="0" smtClean="0"/>
              <a:t>Seoul City </a:t>
            </a:r>
            <a:r>
              <a:rPr lang="en-US" altLang="ko-KR" b="1" dirty="0" smtClean="0">
                <a:solidFill>
                  <a:srgbClr val="FF0000"/>
                </a:solidFill>
              </a:rPr>
              <a:t>Outdoor Air Quality </a:t>
            </a:r>
            <a:r>
              <a:rPr lang="en-US" altLang="ko-KR" dirty="0" smtClean="0"/>
              <a:t>Management and Ubiquitous Information Services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U-Eco City Client Platform </a:t>
            </a:r>
            <a:r>
              <a:rPr lang="en-US" altLang="ko-KR" dirty="0" smtClean="0"/>
              <a:t>Development</a:t>
            </a:r>
          </a:p>
          <a:p>
            <a:pPr lvl="1"/>
            <a:r>
              <a:rPr lang="en-US" altLang="ko-KR" dirty="0" smtClean="0"/>
              <a:t>A sub-project of the Korea national u-City platform development project</a:t>
            </a: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Civil Engineering Data Management</a:t>
            </a:r>
            <a:r>
              <a:rPr lang="en-US" altLang="ko-KR" dirty="0" smtClean="0"/>
              <a:t> System for the KOCED Cyberinfrastructure (Civil Engineering Research Environments). KOCED is a Korea version of NEES</a:t>
            </a:r>
          </a:p>
          <a:p>
            <a:r>
              <a:rPr lang="en-US" altLang="ko-KR" dirty="0" smtClean="0"/>
              <a:t>(Planning Stage). Korea Ecological Observatory Networks</a:t>
            </a:r>
            <a:r>
              <a:rPr lang="ko-KR" altLang="en-US" dirty="0" smtClean="0"/>
              <a:t> </a:t>
            </a:r>
            <a:r>
              <a:rPr lang="en-US" altLang="ko-KR" dirty="0" smtClean="0"/>
              <a:t>(KEON).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Jeju</a:t>
            </a:r>
            <a:r>
              <a:rPr lang="en-US" altLang="ko-KR" b="1" dirty="0" smtClean="0">
                <a:solidFill>
                  <a:srgbClr val="FF0000"/>
                </a:solidFill>
              </a:rPr>
              <a:t> Island Ecological Observatory (JEO)</a:t>
            </a:r>
          </a:p>
        </p:txBody>
      </p:sp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F2009-ver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ATF2009-ver2</Template>
  <TotalTime>166</TotalTime>
  <Words>761</Words>
  <Application>Microsoft Office PowerPoint</Application>
  <PresentationFormat>화면 슬라이드 쇼(4:3)</PresentationFormat>
  <Paragraphs>140</Paragraphs>
  <Slides>22</Slides>
  <Notes>2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ATF2009-ver2</vt:lpstr>
      <vt:lpstr>Visio</vt:lpstr>
      <vt:lpstr>Collaboration Proposals for Tele-Sciences WG</vt:lpstr>
      <vt:lpstr>Areas for Tele-Sciences WG</vt:lpstr>
      <vt:lpstr>슬라이드 3</vt:lpstr>
      <vt:lpstr>Focuses or Goals ?</vt:lpstr>
      <vt:lpstr>Strategy I (Big 2 Small)</vt:lpstr>
      <vt:lpstr>Strategy II (Small 2 Big)</vt:lpstr>
      <vt:lpstr>Strategy III (Mix)</vt:lpstr>
      <vt:lpstr>A Proposal for Big Vision</vt:lpstr>
      <vt:lpstr>What We Are Doing Now (Projects) </vt:lpstr>
      <vt:lpstr>What We Are Doing Now (Technologies) </vt:lpstr>
      <vt:lpstr>KEON/JEO</vt:lpstr>
      <vt:lpstr>USN-based Integrated Meteorological, Ocean Monitoring System </vt:lpstr>
      <vt:lpstr>Wireless Mesh Networks</vt:lpstr>
      <vt:lpstr>1st JEO Workshop on Sep. 29</vt:lpstr>
      <vt:lpstr>AirScope</vt:lpstr>
      <vt:lpstr>AirScope-KUC Testbed</vt:lpstr>
      <vt:lpstr>Sensor Package I - AirScope-KUC Testbed</vt:lpstr>
      <vt:lpstr>Sensor Package II - AirScope-KUC Testbed</vt:lpstr>
      <vt:lpstr>AirScope-KUC Prototype Services</vt:lpstr>
      <vt:lpstr>Visualization of Large-scale CFD Modeling</vt:lpstr>
      <vt:lpstr>Virtual Reality based micro-scale air quality visualization(cont.)</vt:lpstr>
      <vt:lpstr>Air Quality Visualization using tiled display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 Proposals for Tele-Sciences WG</dc:title>
  <dc:creator>Microsoft Corporation</dc:creator>
  <cp:lastModifiedBy>karpjoo</cp:lastModifiedBy>
  <cp:revision>5</cp:revision>
  <dcterms:created xsi:type="dcterms:W3CDTF">2006-10-05T04:04:58Z</dcterms:created>
  <dcterms:modified xsi:type="dcterms:W3CDTF">2009-10-30T04:49:27Z</dcterms:modified>
</cp:coreProperties>
</file>